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5" r:id="rId17"/>
    <p:sldId id="272" r:id="rId18"/>
    <p:sldId id="271" r:id="rId19"/>
    <p:sldId id="273" r:id="rId20"/>
    <p:sldId id="282" r:id="rId21"/>
    <p:sldId id="280" r:id="rId22"/>
    <p:sldId id="28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9"/>
    <p:restoredTop sz="95735"/>
  </p:normalViewPr>
  <p:slideViewPr>
    <p:cSldViewPr snapToGrid="0" snapToObjects="1">
      <p:cViewPr varScale="1">
        <p:scale>
          <a:sx n="109" d="100"/>
          <a:sy n="109" d="100"/>
        </p:scale>
        <p:origin x="6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2/1/16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2/1/16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2"/>
            <a:ext cx="6815669" cy="1526976"/>
          </a:xfrm>
        </p:spPr>
        <p:txBody>
          <a:bodyPr/>
          <a:lstStyle/>
          <a:p>
            <a:r>
              <a:rPr lang="en-US" dirty="0" smtClean="0"/>
              <a:t>Reading Apprenticeship</a:t>
            </a:r>
            <a:br>
              <a:rPr lang="en-US" dirty="0" smtClean="0"/>
            </a:br>
            <a:r>
              <a:rPr lang="en-US" dirty="0" smtClean="0"/>
              <a:t>(RA)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905993"/>
            <a:ext cx="6815669" cy="1320802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pple Chancery" charset="0"/>
                <a:ea typeface="Apple Chancery" charset="0"/>
                <a:cs typeface="Apple Chancery" charset="0"/>
              </a:rPr>
              <a:t>Par Mohammadian, Life Science Faculty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pple Chancery" charset="0"/>
                <a:ea typeface="Apple Chancery" charset="0"/>
                <a:cs typeface="Apple Chancery" charset="0"/>
              </a:rPr>
              <a:t>Spring to Spring Day 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pple Chancery" charset="0"/>
                <a:ea typeface="Apple Chancery" charset="0"/>
                <a:cs typeface="Apple Chancery" charset="0"/>
              </a:rPr>
              <a:t>Los Angeles Mission College, Spring 2016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60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Reading is problem solving.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0954" y="2556932"/>
            <a:ext cx="10585937" cy="3318936"/>
          </a:xfrm>
        </p:spPr>
        <p:txBody>
          <a:bodyPr>
            <a:noAutofit/>
          </a:bodyPr>
          <a:lstStyle/>
          <a:p>
            <a:r>
              <a:rPr lang="en-US" sz="2600" dirty="0"/>
              <a:t>Reading is </a:t>
            </a:r>
            <a:r>
              <a:rPr lang="en-US" sz="2600" b="1" dirty="0">
                <a:solidFill>
                  <a:srgbClr val="7030A0"/>
                </a:solidFill>
              </a:rPr>
              <a:t>not a straightforward </a:t>
            </a:r>
            <a:r>
              <a:rPr lang="en-US" sz="2600" dirty="0"/>
              <a:t>process of lifting the words off the page. </a:t>
            </a:r>
            <a:endParaRPr lang="en-US" sz="2600" dirty="0" smtClean="0"/>
          </a:p>
          <a:p>
            <a:r>
              <a:rPr lang="en-US" sz="2600" dirty="0" smtClean="0"/>
              <a:t>Reading </a:t>
            </a:r>
            <a:r>
              <a:rPr lang="en-US" sz="2600" dirty="0"/>
              <a:t>is a complex process of problem solving </a:t>
            </a:r>
            <a:r>
              <a:rPr lang="en-US" sz="2600" dirty="0" smtClean="0"/>
              <a:t> - -  - </a:t>
            </a:r>
          </a:p>
          <a:p>
            <a:pPr marL="0" indent="0">
              <a:buNone/>
            </a:pPr>
            <a:r>
              <a:rPr lang="en-US" sz="2600" dirty="0"/>
              <a:t>	</a:t>
            </a:r>
            <a:r>
              <a:rPr lang="en-US" sz="2600" dirty="0" smtClean="0"/>
              <a:t>	the </a:t>
            </a:r>
            <a:r>
              <a:rPr lang="en-US" sz="2600" dirty="0"/>
              <a:t>reader works to </a:t>
            </a:r>
            <a:r>
              <a:rPr lang="en-US" sz="2600" b="1" dirty="0">
                <a:solidFill>
                  <a:srgbClr val="7030A0"/>
                </a:solidFill>
              </a:rPr>
              <a:t>make sense of a text </a:t>
            </a:r>
            <a:endParaRPr lang="en-US" sz="2600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2600" dirty="0"/>
              <a:t>	</a:t>
            </a:r>
            <a:r>
              <a:rPr lang="en-US" sz="2600" dirty="0" smtClean="0"/>
              <a:t>		not </a:t>
            </a:r>
            <a:r>
              <a:rPr lang="en-US" sz="2600" dirty="0"/>
              <a:t>just from the words and sentences on the page </a:t>
            </a:r>
            <a:endParaRPr lang="en-US" sz="2600" dirty="0" smtClean="0"/>
          </a:p>
          <a:p>
            <a:pPr marL="0" indent="0">
              <a:buNone/>
            </a:pPr>
            <a:r>
              <a:rPr lang="en-US" sz="2600" dirty="0"/>
              <a:t>	</a:t>
            </a:r>
            <a:r>
              <a:rPr lang="en-US" sz="2600" dirty="0" smtClean="0"/>
              <a:t>			but </a:t>
            </a:r>
            <a:r>
              <a:rPr lang="en-US" sz="2600" dirty="0"/>
              <a:t>also from the </a:t>
            </a:r>
            <a:r>
              <a:rPr lang="en-US" sz="2600" b="1" dirty="0">
                <a:solidFill>
                  <a:srgbClr val="7030A0"/>
                </a:solidFill>
              </a:rPr>
              <a:t>ideas, memories, and knowledge </a:t>
            </a:r>
            <a:endParaRPr lang="en-US" sz="2600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2600" dirty="0"/>
              <a:t>	</a:t>
            </a:r>
            <a:r>
              <a:rPr lang="en-US" sz="2600" dirty="0" smtClean="0"/>
              <a:t>				evoked </a:t>
            </a:r>
            <a:r>
              <a:rPr lang="en-US" sz="2600" dirty="0"/>
              <a:t>by those words and sentences.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954" y="528090"/>
            <a:ext cx="2965937" cy="1893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627" y="6294704"/>
            <a:ext cx="6848927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Reading for Understanding by </a:t>
            </a:r>
            <a:r>
              <a:rPr lang="en-US" sz="2000" i="1" dirty="0" err="1" smtClean="0"/>
              <a:t>Schoenbach</a:t>
            </a:r>
            <a:r>
              <a:rPr lang="en-US" sz="2000" i="1" dirty="0" smtClean="0"/>
              <a:t> &amp; Greenleaf &amp; Murphy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18014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144" y="982132"/>
            <a:ext cx="9601196" cy="130386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Fluent reading is not the same as decoding.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649414"/>
            <a:ext cx="10456985" cy="3493478"/>
          </a:xfrm>
        </p:spPr>
        <p:txBody>
          <a:bodyPr>
            <a:normAutofit/>
          </a:bodyPr>
          <a:lstStyle/>
          <a:p>
            <a:r>
              <a:rPr lang="en-US" sz="2800" dirty="0"/>
              <a:t>Skillful reading </a:t>
            </a:r>
            <a:r>
              <a:rPr lang="en-US" sz="2800" dirty="0" smtClean="0"/>
              <a:t>requires us to read in an </a:t>
            </a:r>
            <a:r>
              <a:rPr lang="en-US" sz="2800" b="1" dirty="0" smtClean="0"/>
              <a:t>automatic</a:t>
            </a:r>
            <a:r>
              <a:rPr lang="en-US" sz="2800" dirty="0" smtClean="0"/>
              <a:t> </a:t>
            </a:r>
            <a:r>
              <a:rPr lang="en-US" sz="2800" dirty="0"/>
              <a:t>manner. </a:t>
            </a:r>
            <a:endParaRPr lang="en-US" sz="2800" dirty="0" smtClean="0"/>
          </a:p>
          <a:p>
            <a:r>
              <a:rPr lang="en-US" sz="2800" dirty="0" smtClean="0"/>
              <a:t>Decoding </a:t>
            </a:r>
            <a:r>
              <a:rPr lang="en-US" sz="2800" b="1" dirty="0"/>
              <a:t>skills—quick word recognition </a:t>
            </a:r>
            <a:r>
              <a:rPr lang="en-US" sz="2800" dirty="0"/>
              <a:t>and ready knowledge of </a:t>
            </a:r>
            <a:r>
              <a:rPr lang="en-US" sz="2800" b="1" dirty="0"/>
              <a:t>relevant vocabulary</a:t>
            </a:r>
            <a:r>
              <a:rPr lang="en-US" sz="2800" dirty="0"/>
              <a:t>, for example—are important to successful </a:t>
            </a:r>
            <a:r>
              <a:rPr lang="en-US" sz="2800" dirty="0" smtClean="0"/>
              <a:t>reading.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7030A0"/>
                </a:solidFill>
              </a:rPr>
              <a:t>However</a:t>
            </a:r>
            <a:r>
              <a:rPr lang="en-US" sz="3200" b="1" dirty="0">
                <a:solidFill>
                  <a:srgbClr val="7030A0"/>
                </a:solidFill>
              </a:rPr>
              <a:t>, they are </a:t>
            </a:r>
            <a:r>
              <a:rPr lang="en-US" sz="3200" b="1" dirty="0" smtClean="0">
                <a:solidFill>
                  <a:srgbClr val="7030A0"/>
                </a:solidFill>
              </a:rPr>
              <a:t>by no means sufficient</a:t>
            </a:r>
            <a:r>
              <a:rPr lang="en-US" sz="3200" b="1" dirty="0">
                <a:solidFill>
                  <a:srgbClr val="7030A0"/>
                </a:solidFill>
              </a:rPr>
              <a:t>, </a:t>
            </a:r>
            <a:endParaRPr lang="en-US" sz="3200" b="1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7030A0"/>
                </a:solidFill>
              </a:rPr>
              <a:t>especially </a:t>
            </a:r>
            <a:r>
              <a:rPr lang="en-US" sz="3200" b="1" dirty="0">
                <a:solidFill>
                  <a:srgbClr val="7030A0"/>
                </a:solidFill>
              </a:rPr>
              <a:t>when texts are complex or otherwise challenging.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341" y="621322"/>
            <a:ext cx="2202476" cy="16646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627" y="6294704"/>
            <a:ext cx="6848927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Reading for Understanding by </a:t>
            </a:r>
            <a:r>
              <a:rPr lang="en-US" sz="2000" i="1" dirty="0" err="1" smtClean="0"/>
              <a:t>Schoenbach</a:t>
            </a:r>
            <a:r>
              <a:rPr lang="en-US" sz="2000" i="1" dirty="0" smtClean="0"/>
              <a:t> &amp; Greenleaf &amp; Murphy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93367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062" y="1169781"/>
            <a:ext cx="8628184" cy="147963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Reading proficiency varies with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situation </a:t>
            </a:r>
            <a:r>
              <a:rPr lang="en-US" dirty="0"/>
              <a:t>and experience.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556932"/>
            <a:ext cx="10703169" cy="3621130"/>
          </a:xfrm>
        </p:spPr>
        <p:txBody>
          <a:bodyPr>
            <a:noAutofit/>
          </a:bodyPr>
          <a:lstStyle/>
          <a:p>
            <a:r>
              <a:rPr lang="en-US" sz="2800" b="1" dirty="0"/>
              <a:t>S</a:t>
            </a:r>
            <a:r>
              <a:rPr lang="en-US" sz="2800" b="1" dirty="0" smtClean="0"/>
              <a:t>ocial purposes &amp; the experiences:</a:t>
            </a:r>
            <a:endParaRPr lang="en-US" sz="2800" dirty="0" smtClean="0"/>
          </a:p>
          <a:p>
            <a:pPr marL="457200" lvl="1" indent="0">
              <a:buNone/>
            </a:pPr>
            <a:r>
              <a:rPr lang="en-US" sz="2600" dirty="0" smtClean="0"/>
              <a:t>A </a:t>
            </a:r>
            <a:r>
              <a:rPr lang="en-US" sz="2600" b="1" dirty="0" smtClean="0">
                <a:solidFill>
                  <a:srgbClr val="7030A0"/>
                </a:solidFill>
              </a:rPr>
              <a:t>mathematics</a:t>
            </a:r>
            <a:r>
              <a:rPr lang="en-US" sz="2600" dirty="0" smtClean="0">
                <a:solidFill>
                  <a:srgbClr val="7030A0"/>
                </a:solidFill>
              </a:rPr>
              <a:t> </a:t>
            </a:r>
            <a:r>
              <a:rPr lang="en-US" sz="2600" dirty="0" smtClean="0"/>
              <a:t>teacher ---- make </a:t>
            </a:r>
            <a:r>
              <a:rPr lang="en-US" sz="2600" dirty="0"/>
              <a:t>sense of a metaphor in a </a:t>
            </a:r>
            <a:r>
              <a:rPr lang="en-US" sz="2600" b="1" dirty="0"/>
              <a:t>poem</a:t>
            </a:r>
            <a:r>
              <a:rPr lang="en-US" sz="2600" dirty="0"/>
              <a:t>. </a:t>
            </a:r>
            <a:endParaRPr lang="en-US" sz="2600" dirty="0" smtClean="0"/>
          </a:p>
          <a:p>
            <a:pPr marL="457200" lvl="1" indent="0">
              <a:buNone/>
            </a:pPr>
            <a:r>
              <a:rPr lang="en-US" sz="2600" dirty="0" smtClean="0"/>
              <a:t>A </a:t>
            </a:r>
            <a:r>
              <a:rPr lang="en-US" sz="2600" b="1" dirty="0">
                <a:solidFill>
                  <a:srgbClr val="7030A0"/>
                </a:solidFill>
              </a:rPr>
              <a:t>nursing</a:t>
            </a:r>
            <a:r>
              <a:rPr lang="en-US" sz="2600" dirty="0">
                <a:solidFill>
                  <a:srgbClr val="7030A0"/>
                </a:solidFill>
              </a:rPr>
              <a:t> </a:t>
            </a:r>
            <a:r>
              <a:rPr lang="en-US" sz="2600" dirty="0"/>
              <a:t>student </a:t>
            </a:r>
            <a:r>
              <a:rPr lang="en-US" sz="2600" dirty="0" smtClean="0"/>
              <a:t>great in anatomical </a:t>
            </a:r>
            <a:r>
              <a:rPr lang="en-US" sz="2600" dirty="0"/>
              <a:t>diagrams </a:t>
            </a:r>
            <a:r>
              <a:rPr lang="en-US" sz="2600" dirty="0" smtClean="0"/>
              <a:t>----  </a:t>
            </a:r>
            <a:r>
              <a:rPr lang="en-US" sz="2600" dirty="0"/>
              <a:t>read a </a:t>
            </a:r>
            <a:r>
              <a:rPr lang="en-US" sz="2600" b="1" dirty="0"/>
              <a:t>legal brief</a:t>
            </a:r>
            <a:r>
              <a:rPr lang="en-US" sz="2600" dirty="0"/>
              <a:t>. </a:t>
            </a:r>
            <a:endParaRPr lang="en-US" sz="2600" dirty="0" smtClean="0"/>
          </a:p>
          <a:p>
            <a:pPr marL="457200" lvl="1" indent="0">
              <a:buNone/>
            </a:pPr>
            <a:r>
              <a:rPr lang="en-US" sz="2600" dirty="0"/>
              <a:t>A</a:t>
            </a:r>
            <a:r>
              <a:rPr lang="en-US" sz="2600" dirty="0" smtClean="0"/>
              <a:t>n </a:t>
            </a:r>
            <a:r>
              <a:rPr lang="en-US" sz="2600" b="1" dirty="0">
                <a:solidFill>
                  <a:srgbClr val="7030A0"/>
                </a:solidFill>
              </a:rPr>
              <a:t>English</a:t>
            </a:r>
            <a:r>
              <a:rPr lang="en-US" sz="2600" dirty="0">
                <a:solidFill>
                  <a:srgbClr val="7030A0"/>
                </a:solidFill>
              </a:rPr>
              <a:t> </a:t>
            </a:r>
            <a:r>
              <a:rPr lang="en-US" sz="2600" dirty="0"/>
              <a:t>literature </a:t>
            </a:r>
            <a:r>
              <a:rPr lang="en-US" sz="2600" dirty="0" smtClean="0"/>
              <a:t>professor ---- comprehend </a:t>
            </a:r>
            <a:r>
              <a:rPr lang="en-US" sz="2600" dirty="0"/>
              <a:t>her son’s </a:t>
            </a:r>
            <a:r>
              <a:rPr lang="en-US" sz="2600" b="1" dirty="0"/>
              <a:t>chemistry</a:t>
            </a:r>
            <a:r>
              <a:rPr lang="en-US" sz="2600" dirty="0"/>
              <a:t> text. </a:t>
            </a:r>
            <a:endParaRPr lang="en-US" sz="2600" dirty="0" smtClean="0"/>
          </a:p>
          <a:p>
            <a:pPr marL="457200" lvl="1" indent="0">
              <a:buNone/>
            </a:pPr>
            <a:r>
              <a:rPr lang="en-US" sz="2600" dirty="0" smtClean="0"/>
              <a:t>A </a:t>
            </a:r>
            <a:r>
              <a:rPr lang="en-US" sz="2600" b="1" dirty="0">
                <a:solidFill>
                  <a:srgbClr val="7030A0"/>
                </a:solidFill>
              </a:rPr>
              <a:t>chemistry</a:t>
            </a:r>
            <a:r>
              <a:rPr lang="en-US" sz="2600" dirty="0">
                <a:solidFill>
                  <a:srgbClr val="7030A0"/>
                </a:solidFill>
              </a:rPr>
              <a:t> </a:t>
            </a:r>
            <a:r>
              <a:rPr lang="en-US" sz="2600" dirty="0"/>
              <a:t>teacher </a:t>
            </a:r>
            <a:r>
              <a:rPr lang="en-US" sz="2600" dirty="0" smtClean="0"/>
              <a:t>---- </a:t>
            </a:r>
            <a:r>
              <a:rPr lang="en-US" sz="2600" b="1" dirty="0" smtClean="0"/>
              <a:t>history</a:t>
            </a:r>
            <a:r>
              <a:rPr lang="en-US" sz="2600" dirty="0" smtClean="0"/>
              <a:t> </a:t>
            </a:r>
            <a:r>
              <a:rPr lang="en-US" sz="2600" dirty="0"/>
              <a:t>colleague’s course reading list.</a:t>
            </a: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7959968" y="304800"/>
            <a:ext cx="4103077" cy="2625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969" y="914400"/>
            <a:ext cx="1755114" cy="2005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7627" y="6294704"/>
            <a:ext cx="6848927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Reading for Understanding by </a:t>
            </a:r>
            <a:r>
              <a:rPr lang="en-US" sz="2000" i="1" dirty="0" err="1" smtClean="0"/>
              <a:t>Schoenbach</a:t>
            </a:r>
            <a:r>
              <a:rPr lang="en-US" sz="2000" i="1" dirty="0" smtClean="0"/>
              <a:t> &amp; Greenleaf &amp; Murphy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89403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7104" y="961293"/>
            <a:ext cx="7737230" cy="143021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Proficient readers share some key characteristics.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3644" y="2778368"/>
            <a:ext cx="8669217" cy="2965939"/>
          </a:xfrm>
        </p:spPr>
        <p:txBody>
          <a:bodyPr>
            <a:noAutofit/>
          </a:bodyPr>
          <a:lstStyle/>
          <a:p>
            <a:r>
              <a:rPr lang="en-US" sz="2800" dirty="0"/>
              <a:t>Good readers are </a:t>
            </a:r>
            <a:endParaRPr lang="en-US" sz="2800" dirty="0" smtClean="0"/>
          </a:p>
          <a:p>
            <a:pPr marL="457200" lvl="1" indent="0">
              <a:buNone/>
            </a:pPr>
            <a:r>
              <a:rPr lang="en-US" sz="2800" dirty="0" smtClean="0"/>
              <a:t>• </a:t>
            </a:r>
            <a:r>
              <a:rPr lang="en-US" sz="2800" dirty="0">
                <a:solidFill>
                  <a:srgbClr val="7030A0"/>
                </a:solidFill>
              </a:rPr>
              <a:t>Mentally</a:t>
            </a:r>
            <a:r>
              <a:rPr lang="en-US" sz="2800" dirty="0"/>
              <a:t> engaged </a:t>
            </a:r>
            <a:endParaRPr lang="en-US" sz="2800" dirty="0" smtClean="0"/>
          </a:p>
          <a:p>
            <a:pPr marL="457200" lvl="1" indent="0">
              <a:buNone/>
            </a:pPr>
            <a:r>
              <a:rPr lang="en-US" sz="2800" dirty="0" smtClean="0"/>
              <a:t>• </a:t>
            </a:r>
            <a:r>
              <a:rPr lang="en-US" sz="2800" dirty="0">
                <a:solidFill>
                  <a:srgbClr val="7030A0"/>
                </a:solidFill>
              </a:rPr>
              <a:t>Motivated</a:t>
            </a:r>
            <a:r>
              <a:rPr lang="en-US" sz="2800" dirty="0"/>
              <a:t> to read </a:t>
            </a:r>
            <a:r>
              <a:rPr lang="en-US" sz="2800" dirty="0" smtClean="0"/>
              <a:t>&amp; learn </a:t>
            </a:r>
          </a:p>
          <a:p>
            <a:pPr marL="457200" lvl="1" indent="0">
              <a:buNone/>
            </a:pPr>
            <a:r>
              <a:rPr lang="en-US" sz="2800" dirty="0" smtClean="0"/>
              <a:t>• </a:t>
            </a:r>
            <a:r>
              <a:rPr lang="en-US" sz="2800" dirty="0">
                <a:solidFill>
                  <a:srgbClr val="7030A0"/>
                </a:solidFill>
              </a:rPr>
              <a:t>Persistent</a:t>
            </a:r>
            <a:r>
              <a:rPr lang="en-US" sz="2800" dirty="0"/>
              <a:t> </a:t>
            </a:r>
            <a:r>
              <a:rPr lang="en-US" sz="2800" dirty="0" smtClean="0"/>
              <a:t>when facing challenge </a:t>
            </a:r>
          </a:p>
          <a:p>
            <a:pPr marL="457200" lvl="1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236" y="505394"/>
            <a:ext cx="3388671" cy="2202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627" y="6294704"/>
            <a:ext cx="6848927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Reading for Understanding by </a:t>
            </a:r>
            <a:r>
              <a:rPr lang="en-US" sz="2000" i="1" dirty="0" err="1" smtClean="0"/>
              <a:t>Schoenbach</a:t>
            </a:r>
            <a:r>
              <a:rPr lang="en-US" sz="2000" i="1" dirty="0" smtClean="0"/>
              <a:t> &amp; Greenleaf &amp; Murphy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42157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3" descr="https://arcworldhistoryinstitute.files.wordpress.com/2013/06/ra-info-graphi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324" y="0"/>
            <a:ext cx="94370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6705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57627" y="6376765"/>
            <a:ext cx="6848927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Reading for Understanding by </a:t>
            </a:r>
            <a:r>
              <a:rPr lang="en-US" sz="2000" i="1" dirty="0" err="1" smtClean="0"/>
              <a:t>Schoenbach</a:t>
            </a:r>
            <a:r>
              <a:rPr lang="en-US" sz="2000" i="1" dirty="0" smtClean="0"/>
              <a:t> &amp; Greenleaf &amp; Murphy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94906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Social </a:t>
            </a:r>
            <a:r>
              <a:rPr lang="en-US" dirty="0" smtClean="0"/>
              <a:t>Dimension</a:t>
            </a:r>
            <a:br>
              <a:rPr lang="en-US" dirty="0" smtClean="0"/>
            </a:br>
            <a:r>
              <a:rPr lang="en-US" sz="2200" i="1" dirty="0" smtClean="0">
                <a:latin typeface="Apple Chancery" charset="0"/>
                <a:ea typeface="Apple Chancery" charset="0"/>
                <a:cs typeface="Apple Chancery" charset="0"/>
              </a:rPr>
              <a:t>P</a:t>
            </a:r>
            <a:r>
              <a:rPr lang="en-US" sz="2200" i="1" dirty="0" smtClean="0">
                <a:latin typeface="Apple Chancery" charset="0"/>
                <a:ea typeface="Apple Chancery" charset="0"/>
                <a:cs typeface="Apple Chancery" charset="0"/>
              </a:rPr>
              <a:t>eer-interaction &amp; larger social and cultural issues</a:t>
            </a:r>
            <a:endParaRPr lang="en-US" sz="2200" i="1" dirty="0"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562955"/>
            <a:ext cx="10462845" cy="3415814"/>
          </a:xfrm>
        </p:spPr>
        <p:txBody>
          <a:bodyPr>
            <a:noAutofit/>
          </a:bodyPr>
          <a:lstStyle/>
          <a:p>
            <a:r>
              <a:rPr lang="en-US" sz="2800" dirty="0" smtClean="0"/>
              <a:t>Classroom </a:t>
            </a:r>
            <a:r>
              <a:rPr lang="en-US" sz="2800" dirty="0"/>
              <a:t>activities </a:t>
            </a:r>
            <a:r>
              <a:rPr lang="en-US" sz="2800" dirty="0" smtClean="0"/>
              <a:t>that help </a:t>
            </a:r>
            <a:r>
              <a:rPr lang="en-US" sz="2800" dirty="0"/>
              <a:t>establish a </a:t>
            </a:r>
            <a:r>
              <a:rPr lang="en-US" sz="2800" b="1" dirty="0">
                <a:solidFill>
                  <a:srgbClr val="7030A0"/>
                </a:solidFill>
              </a:rPr>
              <a:t>safe</a:t>
            </a:r>
            <a:r>
              <a:rPr lang="en-US" sz="2800" b="1" dirty="0"/>
              <a:t> </a:t>
            </a:r>
            <a:r>
              <a:rPr lang="en-US" sz="2800" b="1" dirty="0" smtClean="0"/>
              <a:t>culture</a:t>
            </a:r>
            <a:endParaRPr lang="en-US" sz="2800" dirty="0" smtClean="0"/>
          </a:p>
          <a:p>
            <a:pPr lvl="1"/>
            <a:r>
              <a:rPr lang="en-US" sz="2800" dirty="0" smtClean="0"/>
              <a:t>Discuss </a:t>
            </a:r>
            <a:r>
              <a:rPr lang="en-US" sz="2800" dirty="0"/>
              <a:t>what makes it </a:t>
            </a:r>
            <a:r>
              <a:rPr lang="en-US" sz="2800" b="1" dirty="0"/>
              <a:t>safe or unsafe </a:t>
            </a:r>
            <a:r>
              <a:rPr lang="en-US" sz="2800" dirty="0"/>
              <a:t>for students to ask </a:t>
            </a:r>
            <a:r>
              <a:rPr lang="en-US" sz="2800" b="1" dirty="0"/>
              <a:t>questions</a:t>
            </a:r>
            <a:r>
              <a:rPr lang="en-US" sz="2800" dirty="0"/>
              <a:t> or show their </a:t>
            </a:r>
            <a:r>
              <a:rPr lang="en-US" sz="2800" b="1" dirty="0"/>
              <a:t>confusion</a:t>
            </a:r>
            <a:r>
              <a:rPr lang="en-US" sz="2800" dirty="0"/>
              <a:t> in class. </a:t>
            </a:r>
          </a:p>
          <a:p>
            <a:pPr lvl="1"/>
            <a:r>
              <a:rPr lang="en-US" sz="2800" dirty="0" smtClean="0"/>
              <a:t>Agree </a:t>
            </a:r>
            <a:r>
              <a:rPr lang="en-US" sz="2800" dirty="0"/>
              <a:t>on </a:t>
            </a:r>
            <a:r>
              <a:rPr lang="en-US" sz="2800" b="1" dirty="0"/>
              <a:t>classroom rules </a:t>
            </a:r>
            <a:r>
              <a:rPr lang="en-US" sz="2800" dirty="0" smtClean="0"/>
              <a:t>--- all </a:t>
            </a:r>
            <a:r>
              <a:rPr lang="en-US" sz="2800" dirty="0"/>
              <a:t>students can </a:t>
            </a:r>
            <a:r>
              <a:rPr lang="en-US" sz="2800" b="1" dirty="0"/>
              <a:t>share their ideas </a:t>
            </a:r>
            <a:r>
              <a:rPr lang="en-US" sz="2800" b="1" dirty="0" smtClean="0"/>
              <a:t>&amp; confusion</a:t>
            </a:r>
            <a:r>
              <a:rPr lang="en-US" sz="2800" dirty="0" smtClean="0"/>
              <a:t>s </a:t>
            </a:r>
            <a:r>
              <a:rPr lang="en-US" sz="2800" dirty="0"/>
              <a:t>without being made to feel </a:t>
            </a:r>
            <a:r>
              <a:rPr lang="en-US" sz="2800" b="1" dirty="0" smtClean="0"/>
              <a:t>stupid</a:t>
            </a:r>
            <a:r>
              <a:rPr lang="en-US" sz="2800" dirty="0" smtClean="0"/>
              <a:t> or </a:t>
            </a:r>
            <a:r>
              <a:rPr lang="en-US" sz="2800" b="1" dirty="0"/>
              <a:t>uncool</a:t>
            </a:r>
            <a:r>
              <a:rPr lang="en-US" sz="2800" dirty="0" smtClean="0"/>
              <a:t>. </a:t>
            </a:r>
          </a:p>
          <a:p>
            <a:r>
              <a:rPr lang="en-US" sz="2800" b="1" dirty="0" smtClean="0">
                <a:solidFill>
                  <a:srgbClr val="7030A0"/>
                </a:solidFill>
              </a:rPr>
              <a:t>Community </a:t>
            </a:r>
            <a:r>
              <a:rPr lang="en-US" sz="2800" b="1" dirty="0">
                <a:solidFill>
                  <a:srgbClr val="7030A0"/>
                </a:solidFill>
              </a:rPr>
              <a:t>building </a:t>
            </a:r>
            <a:r>
              <a:rPr lang="en-US" sz="2800" dirty="0"/>
              <a:t>in the </a:t>
            </a:r>
            <a:r>
              <a:rPr lang="en-US" sz="2800" dirty="0" smtClean="0"/>
              <a:t>classroom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2678" y="33772"/>
            <a:ext cx="3411412" cy="24517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57627" y="6306427"/>
            <a:ext cx="6848927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Reading for Understanding by </a:t>
            </a:r>
            <a:r>
              <a:rPr lang="en-US" sz="2000" i="1" dirty="0" err="1" smtClean="0"/>
              <a:t>Schoenbach</a:t>
            </a:r>
            <a:r>
              <a:rPr lang="en-US" sz="2000" i="1" dirty="0" smtClean="0"/>
              <a:t> &amp; Greenleaf &amp; Murphy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13074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108" y="2414951"/>
            <a:ext cx="10750061" cy="3528649"/>
          </a:xfrm>
        </p:spPr>
        <p:txBody>
          <a:bodyPr>
            <a:noAutofit/>
          </a:bodyPr>
          <a:lstStyle/>
          <a:p>
            <a:r>
              <a:rPr lang="en-US" sz="2600" b="1" dirty="0"/>
              <a:t>Talk</a:t>
            </a:r>
            <a:r>
              <a:rPr lang="en-US" sz="2600" dirty="0"/>
              <a:t> about what is </a:t>
            </a:r>
            <a:r>
              <a:rPr lang="en-US" sz="2600" b="1" dirty="0">
                <a:solidFill>
                  <a:srgbClr val="7030A0"/>
                </a:solidFill>
              </a:rPr>
              <a:t>confusing</a:t>
            </a:r>
            <a:r>
              <a:rPr lang="en-US" sz="2600" dirty="0">
                <a:solidFill>
                  <a:srgbClr val="7030A0"/>
                </a:solidFill>
              </a:rPr>
              <a:t> </a:t>
            </a:r>
            <a:r>
              <a:rPr lang="en-US" sz="2600" dirty="0"/>
              <a:t>in texts. </a:t>
            </a:r>
          </a:p>
          <a:p>
            <a:r>
              <a:rPr lang="en-US" sz="2600" dirty="0" smtClean="0"/>
              <a:t>Share </a:t>
            </a:r>
            <a:r>
              <a:rPr lang="en-US" sz="2600" dirty="0"/>
              <a:t>how </a:t>
            </a:r>
            <a:r>
              <a:rPr lang="en-US" sz="2600" b="1" dirty="0" smtClean="0">
                <a:solidFill>
                  <a:srgbClr val="7030A0"/>
                </a:solidFill>
              </a:rPr>
              <a:t>other</a:t>
            </a:r>
            <a:r>
              <a:rPr lang="en-US" sz="2600" dirty="0" smtClean="0">
                <a:solidFill>
                  <a:srgbClr val="7030A0"/>
                </a:solidFill>
              </a:rPr>
              <a:t> </a:t>
            </a:r>
            <a:r>
              <a:rPr lang="en-US" sz="2600" b="1" dirty="0" smtClean="0">
                <a:solidFill>
                  <a:srgbClr val="7030A0"/>
                </a:solidFill>
              </a:rPr>
              <a:t>students</a:t>
            </a:r>
            <a:r>
              <a:rPr lang="en-US" sz="2600" dirty="0" smtClean="0">
                <a:solidFill>
                  <a:srgbClr val="7030A0"/>
                </a:solidFill>
              </a:rPr>
              <a:t> </a:t>
            </a:r>
            <a:r>
              <a:rPr lang="en-US" sz="2600" b="1" dirty="0">
                <a:solidFill>
                  <a:srgbClr val="7030A0"/>
                </a:solidFill>
              </a:rPr>
              <a:t>deal</a:t>
            </a:r>
            <a:r>
              <a:rPr lang="en-US" sz="2600" dirty="0">
                <a:solidFill>
                  <a:srgbClr val="7030A0"/>
                </a:solidFill>
              </a:rPr>
              <a:t> </a:t>
            </a:r>
            <a:r>
              <a:rPr lang="en-US" sz="2600" dirty="0"/>
              <a:t>with </a:t>
            </a:r>
            <a:r>
              <a:rPr lang="en-US" sz="2600" b="1" dirty="0" smtClean="0"/>
              <a:t>problems</a:t>
            </a:r>
            <a:r>
              <a:rPr lang="en-US" sz="2600" dirty="0"/>
              <a:t> </a:t>
            </a:r>
            <a:r>
              <a:rPr lang="en-US" sz="2600" dirty="0" smtClean="0"/>
              <a:t>&amp;  </a:t>
            </a:r>
            <a:r>
              <a:rPr lang="en-US" sz="2600" dirty="0"/>
              <a:t>the ways </a:t>
            </a:r>
            <a:r>
              <a:rPr lang="en-US" sz="2600" dirty="0" smtClean="0"/>
              <a:t>they </a:t>
            </a:r>
            <a:r>
              <a:rPr lang="en-US" sz="2600" b="1" dirty="0" smtClean="0"/>
              <a:t>think out loud</a:t>
            </a:r>
            <a:r>
              <a:rPr lang="en-US" sz="2600" dirty="0" smtClean="0"/>
              <a:t> &amp; different </a:t>
            </a:r>
            <a:r>
              <a:rPr lang="en-US" sz="2600" b="1" dirty="0" smtClean="0"/>
              <a:t>strategies</a:t>
            </a:r>
            <a:r>
              <a:rPr lang="en-US" sz="2600" dirty="0" smtClean="0"/>
              <a:t> they use &amp; suggest.</a:t>
            </a:r>
          </a:p>
          <a:p>
            <a:r>
              <a:rPr lang="en-US" sz="2600" dirty="0" smtClean="0"/>
              <a:t>Participate </a:t>
            </a:r>
            <a:r>
              <a:rPr lang="en-US" sz="2600" dirty="0"/>
              <a:t>in </a:t>
            </a:r>
            <a:r>
              <a:rPr lang="en-US" sz="2600" b="1" dirty="0">
                <a:solidFill>
                  <a:srgbClr val="7030A0"/>
                </a:solidFill>
              </a:rPr>
              <a:t>whole- or small-group </a:t>
            </a:r>
            <a:r>
              <a:rPr lang="en-US" sz="2600" dirty="0"/>
              <a:t>problem-solving </a:t>
            </a:r>
            <a:r>
              <a:rPr lang="en-US" sz="2600" dirty="0" smtClean="0"/>
              <a:t>discussions. </a:t>
            </a:r>
          </a:p>
          <a:p>
            <a:r>
              <a:rPr lang="en-US" sz="2600" dirty="0"/>
              <a:t>D</a:t>
            </a:r>
            <a:r>
              <a:rPr lang="en-US" sz="2600" dirty="0" smtClean="0"/>
              <a:t>ifferent </a:t>
            </a:r>
            <a:r>
              <a:rPr lang="en-US" sz="2600" dirty="0"/>
              <a:t>kinds of </a:t>
            </a:r>
            <a:r>
              <a:rPr lang="en-US" sz="2600" b="1" dirty="0">
                <a:solidFill>
                  <a:srgbClr val="7030A0"/>
                </a:solidFill>
              </a:rPr>
              <a:t>background knowledge and experience</a:t>
            </a:r>
            <a:r>
              <a:rPr lang="en-US" sz="2600" dirty="0">
                <a:solidFill>
                  <a:srgbClr val="7030A0"/>
                </a:solidFill>
              </a:rPr>
              <a:t> </a:t>
            </a:r>
            <a:r>
              <a:rPr lang="en-US" sz="2600" dirty="0" smtClean="0"/>
              <a:t>readers </a:t>
            </a:r>
            <a:r>
              <a:rPr lang="en-US" sz="2600" dirty="0"/>
              <a:t>(teachers and classmates) bring to texts </a:t>
            </a:r>
            <a:r>
              <a:rPr lang="en-US" sz="2600" dirty="0" smtClean="0"/>
              <a:t>&amp; how </a:t>
            </a:r>
            <a:r>
              <a:rPr lang="en-US" sz="2600" dirty="0"/>
              <a:t>that affects the way they interpret </a:t>
            </a:r>
            <a:r>
              <a:rPr lang="en-US" sz="2600" dirty="0" smtClean="0"/>
              <a:t>what </a:t>
            </a:r>
            <a:r>
              <a:rPr lang="en-US" sz="2600" dirty="0"/>
              <a:t>they read</a:t>
            </a:r>
            <a:r>
              <a:rPr lang="en-US" sz="2600" dirty="0" smtClean="0"/>
              <a:t>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14756" y="843653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smtClean="0"/>
              <a:t>Social Dimension – cont</a:t>
            </a:r>
            <a:r>
              <a:rPr lang="en-US" dirty="0" smtClean="0"/>
              <a:t>.</a:t>
            </a:r>
          </a:p>
          <a:p>
            <a:pPr algn="l"/>
            <a:r>
              <a:rPr lang="en-US" sz="2000" i="1" dirty="0">
                <a:latin typeface="Apple Chancery" charset="0"/>
                <a:ea typeface="Apple Chancery" charset="0"/>
                <a:cs typeface="Apple Chancery" charset="0"/>
              </a:rPr>
              <a:t>Peer-interaction &amp; larger social and cultural issues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101" y="705176"/>
            <a:ext cx="2849268" cy="15808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57627" y="6376765"/>
            <a:ext cx="6848927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Reading for Understanding by </a:t>
            </a:r>
            <a:r>
              <a:rPr lang="en-US" sz="2000" i="1" dirty="0" err="1" smtClean="0"/>
              <a:t>Schoenbach</a:t>
            </a:r>
            <a:r>
              <a:rPr lang="en-US" sz="2000" i="1" dirty="0" smtClean="0"/>
              <a:t> &amp; Greenleaf &amp; Murphy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40459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Personal </a:t>
            </a:r>
            <a:r>
              <a:rPr lang="en-US" dirty="0" smtClean="0"/>
              <a:t>Dimension</a:t>
            </a:r>
            <a:br>
              <a:rPr lang="en-US" dirty="0" smtClean="0"/>
            </a:br>
            <a:r>
              <a:rPr lang="en-US" sz="2200" i="1" dirty="0" smtClean="0">
                <a:latin typeface="Apple Chancery" charset="0"/>
                <a:ea typeface="Apple Chancery" charset="0"/>
                <a:cs typeface="Apple Chancery" charset="0"/>
              </a:rPr>
              <a:t>Out-of-school experience, self-awareness, personal goals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276" y="2416255"/>
            <a:ext cx="10761785" cy="3925929"/>
          </a:xfrm>
        </p:spPr>
        <p:txBody>
          <a:bodyPr>
            <a:noAutofit/>
          </a:bodyPr>
          <a:lstStyle/>
          <a:p>
            <a:r>
              <a:rPr lang="en-US" dirty="0" smtClean="0"/>
              <a:t>Notice </a:t>
            </a:r>
            <a:r>
              <a:rPr lang="en-US" dirty="0"/>
              <a:t>what is </a:t>
            </a:r>
            <a:r>
              <a:rPr lang="en-US" b="1" dirty="0">
                <a:solidFill>
                  <a:srgbClr val="7030A0"/>
                </a:solidFill>
              </a:rPr>
              <a:t>happening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in your mind &amp; where your </a:t>
            </a:r>
            <a:r>
              <a:rPr lang="en-US" b="1" dirty="0">
                <a:solidFill>
                  <a:srgbClr val="7030A0"/>
                </a:solidFill>
              </a:rPr>
              <a:t>attention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is </a:t>
            </a:r>
            <a:r>
              <a:rPr lang="en-US" dirty="0" smtClean="0"/>
              <a:t>when reading.</a:t>
            </a:r>
          </a:p>
          <a:p>
            <a:r>
              <a:rPr lang="en-US" dirty="0" smtClean="0"/>
              <a:t>Identify </a:t>
            </a:r>
            <a:r>
              <a:rPr lang="en-US" dirty="0"/>
              <a:t>all the </a:t>
            </a:r>
            <a:r>
              <a:rPr lang="en-US" b="1" dirty="0">
                <a:solidFill>
                  <a:srgbClr val="7030A0"/>
                </a:solidFill>
              </a:rPr>
              <a:t>different processes </a:t>
            </a:r>
            <a:r>
              <a:rPr lang="en-US" dirty="0"/>
              <a:t>going on while you read. </a:t>
            </a:r>
          </a:p>
          <a:p>
            <a:r>
              <a:rPr lang="en-US" dirty="0" smtClean="0"/>
              <a:t>Demonstrate </a:t>
            </a:r>
            <a:r>
              <a:rPr lang="en-US" dirty="0"/>
              <a:t>that all readers, including the teacher, are developing readers </a:t>
            </a:r>
            <a:r>
              <a:rPr lang="en-US" dirty="0" smtClean="0"/>
              <a:t>-&gt; </a:t>
            </a:r>
            <a:r>
              <a:rPr lang="en-US" b="1" dirty="0" smtClean="0">
                <a:solidFill>
                  <a:srgbClr val="7030A0"/>
                </a:solidFill>
              </a:rPr>
              <a:t>room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to </a:t>
            </a:r>
            <a:r>
              <a:rPr lang="en-US" b="1" dirty="0">
                <a:solidFill>
                  <a:srgbClr val="7030A0"/>
                </a:solidFill>
              </a:rPr>
              <a:t>grow</a:t>
            </a:r>
            <a:r>
              <a:rPr lang="en-US" dirty="0"/>
              <a:t> during a lifetime </a:t>
            </a:r>
            <a:endParaRPr lang="en-US" dirty="0" smtClean="0"/>
          </a:p>
          <a:p>
            <a:r>
              <a:rPr lang="en-US" dirty="0" smtClean="0"/>
              <a:t>Identify </a:t>
            </a:r>
            <a:r>
              <a:rPr lang="en-US" dirty="0"/>
              <a:t>the role that </a:t>
            </a:r>
            <a:r>
              <a:rPr lang="en-US" b="1" dirty="0">
                <a:solidFill>
                  <a:srgbClr val="7030A0"/>
                </a:solidFill>
              </a:rPr>
              <a:t>effort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smtClean="0"/>
              <a:t>&amp; that </a:t>
            </a:r>
            <a:r>
              <a:rPr lang="en-US" dirty="0"/>
              <a:t>effort </a:t>
            </a:r>
            <a:r>
              <a:rPr lang="en-US" b="1" dirty="0">
                <a:solidFill>
                  <a:srgbClr val="7030A0"/>
                </a:solidFill>
              </a:rPr>
              <a:t>pays off </a:t>
            </a:r>
            <a:r>
              <a:rPr lang="en-US" dirty="0"/>
              <a:t>in becoming a stronger reader. </a:t>
            </a:r>
            <a:r>
              <a:rPr lang="en-US" dirty="0" smtClean="0"/>
              <a:t> 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Persist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/>
              <a:t>in reading even when you are somewhat </a:t>
            </a:r>
            <a:r>
              <a:rPr lang="en-US" b="1" dirty="0"/>
              <a:t>confused</a:t>
            </a:r>
            <a:r>
              <a:rPr lang="en-US" dirty="0"/>
              <a:t> or </a:t>
            </a:r>
            <a:r>
              <a:rPr lang="en-US" b="1" dirty="0"/>
              <a:t>bored</a:t>
            </a:r>
            <a:r>
              <a:rPr lang="en-US" dirty="0"/>
              <a:t> with a </a:t>
            </a:r>
            <a:r>
              <a:rPr lang="en-US" dirty="0" smtClean="0"/>
              <a:t>text. </a:t>
            </a:r>
          </a:p>
          <a:p>
            <a:r>
              <a:rPr lang="en-US" dirty="0" smtClean="0"/>
              <a:t>Increase </a:t>
            </a:r>
            <a:r>
              <a:rPr lang="en-US" b="1" dirty="0" smtClean="0">
                <a:solidFill>
                  <a:srgbClr val="7030A0"/>
                </a:solidFill>
              </a:rPr>
              <a:t>patience; </a:t>
            </a:r>
            <a:r>
              <a:rPr lang="en-US" i="1" dirty="0"/>
              <a:t>c</a:t>
            </a:r>
            <a:r>
              <a:rPr lang="en-US" i="1" dirty="0" smtClean="0"/>
              <a:t>elebrate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7030A0"/>
                </a:solidFill>
              </a:rPr>
              <a:t>progress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0246" y="478365"/>
            <a:ext cx="2995246" cy="196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57627" y="6365042"/>
            <a:ext cx="6848927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Reading for Understanding by </a:t>
            </a:r>
            <a:r>
              <a:rPr lang="en-US" sz="2000" i="1" dirty="0" err="1" smtClean="0"/>
              <a:t>Schoenbach</a:t>
            </a:r>
            <a:r>
              <a:rPr lang="en-US" sz="2000" i="1" dirty="0" smtClean="0"/>
              <a:t> &amp; Greenleaf &amp; Murphy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525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96" y="495684"/>
            <a:ext cx="9601196" cy="130386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Cognitive </a:t>
            </a:r>
            <a:r>
              <a:rPr lang="en-US" dirty="0" smtClean="0"/>
              <a:t>Dimension</a:t>
            </a:r>
            <a:br>
              <a:rPr lang="en-US" dirty="0" smtClean="0"/>
            </a:br>
            <a:r>
              <a:rPr lang="en-US" i="1" dirty="0"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en-US" sz="2200" i="1" dirty="0" smtClean="0">
                <a:latin typeface="Apple Chancery" charset="0"/>
                <a:ea typeface="Apple Chancery" charset="0"/>
                <a:cs typeface="Apple Chancery" charset="0"/>
              </a:rPr>
              <a:t>Develops mental processes &amp; Strategies to problem-solving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196" y="1856509"/>
            <a:ext cx="11701050" cy="48629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Getting </a:t>
            </a:r>
            <a:r>
              <a:rPr lang="en-US" dirty="0"/>
              <a:t>the </a:t>
            </a:r>
            <a:r>
              <a:rPr lang="en-US" b="1" dirty="0" smtClean="0">
                <a:solidFill>
                  <a:srgbClr val="7030A0"/>
                </a:solidFill>
              </a:rPr>
              <a:t>big </a:t>
            </a:r>
            <a:r>
              <a:rPr lang="en-US" b="1" dirty="0">
                <a:solidFill>
                  <a:srgbClr val="7030A0"/>
                </a:solidFill>
              </a:rPr>
              <a:t>p</a:t>
            </a:r>
            <a:r>
              <a:rPr lang="en-US" b="1" dirty="0" smtClean="0">
                <a:solidFill>
                  <a:srgbClr val="7030A0"/>
                </a:solidFill>
              </a:rPr>
              <a:t>icture</a:t>
            </a:r>
            <a:r>
              <a:rPr lang="en-US" dirty="0" smtClean="0"/>
              <a:t>, develop strategies </a:t>
            </a:r>
            <a:r>
              <a:rPr lang="en-US" dirty="0"/>
              <a:t>such as skimming, scanning, and reading ahead </a:t>
            </a:r>
            <a:endParaRPr lang="en-US" dirty="0" smtClean="0"/>
          </a:p>
          <a:p>
            <a:r>
              <a:rPr lang="en-US" dirty="0"/>
              <a:t>H</a:t>
            </a:r>
            <a:r>
              <a:rPr lang="en-US" dirty="0" smtClean="0"/>
              <a:t>elping </a:t>
            </a:r>
            <a:r>
              <a:rPr lang="en-US" dirty="0"/>
              <a:t>them understand that they do </a:t>
            </a:r>
            <a:r>
              <a:rPr lang="en-US" b="1" dirty="0">
                <a:solidFill>
                  <a:srgbClr val="7030A0"/>
                </a:solidFill>
              </a:rPr>
              <a:t>not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have to </a:t>
            </a:r>
            <a:r>
              <a:rPr lang="en-US" b="1" dirty="0">
                <a:solidFill>
                  <a:srgbClr val="7030A0"/>
                </a:solidFill>
              </a:rPr>
              <a:t>comprehend everything </a:t>
            </a:r>
            <a:r>
              <a:rPr lang="en-US" dirty="0"/>
              <a:t>immediately. </a:t>
            </a:r>
            <a:endParaRPr lang="en-US" dirty="0" smtClean="0"/>
          </a:p>
          <a:p>
            <a:r>
              <a:rPr lang="en-US" b="1" dirty="0" smtClean="0">
                <a:solidFill>
                  <a:srgbClr val="7030A0"/>
                </a:solidFill>
              </a:rPr>
              <a:t>Question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/>
              <a:t>texts, authors, and yourself about the text. </a:t>
            </a:r>
          </a:p>
          <a:p>
            <a:r>
              <a:rPr lang="en-US" dirty="0" smtClean="0"/>
              <a:t>“</a:t>
            </a:r>
            <a:r>
              <a:rPr lang="en-US" b="1" dirty="0">
                <a:solidFill>
                  <a:srgbClr val="7030A0"/>
                </a:solidFill>
              </a:rPr>
              <a:t>Talk</a:t>
            </a:r>
            <a:r>
              <a:rPr lang="en-US" dirty="0"/>
              <a:t>” to the text through marginal annotations. 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Visualize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/>
              <a:t>what is described in the text. </a:t>
            </a:r>
          </a:p>
          <a:p>
            <a:r>
              <a:rPr lang="en-US" dirty="0" smtClean="0"/>
              <a:t>Make </a:t>
            </a:r>
            <a:r>
              <a:rPr lang="en-US" b="1" dirty="0">
                <a:solidFill>
                  <a:srgbClr val="7030A0"/>
                </a:solidFill>
              </a:rPr>
              <a:t>meaningful connections </a:t>
            </a:r>
            <a:r>
              <a:rPr lang="en-US" dirty="0"/>
              <a:t>between the text and other knowledge, experiences, or texts. 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Reread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/>
              <a:t>sections of the text to clear up confusions. 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Summarize</a:t>
            </a:r>
            <a:r>
              <a:rPr lang="en-US" dirty="0"/>
              <a:t>, </a:t>
            </a:r>
            <a:r>
              <a:rPr lang="en-US" b="1" dirty="0">
                <a:solidFill>
                  <a:srgbClr val="7030A0"/>
                </a:solidFill>
              </a:rPr>
              <a:t>retell</a:t>
            </a:r>
            <a:r>
              <a:rPr lang="en-US" dirty="0"/>
              <a:t>, or </a:t>
            </a:r>
            <a:r>
              <a:rPr lang="en-US" b="1" dirty="0">
                <a:solidFill>
                  <a:srgbClr val="7030A0"/>
                </a:solidFill>
              </a:rPr>
              <a:t>paraphrase</a:t>
            </a:r>
            <a:r>
              <a:rPr lang="en-US" dirty="0"/>
              <a:t> texts or parts of texts. 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Represent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/>
              <a:t>concepts and content of texts in </a:t>
            </a:r>
            <a:r>
              <a:rPr lang="en-US" b="1" dirty="0">
                <a:solidFill>
                  <a:srgbClr val="7030A0"/>
                </a:solidFill>
              </a:rPr>
              <a:t>graphic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smtClean="0"/>
              <a:t>form.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276" y="87282"/>
            <a:ext cx="2697970" cy="19020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7561" y="6365042"/>
            <a:ext cx="6848927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Reading for Understanding by </a:t>
            </a:r>
            <a:r>
              <a:rPr lang="en-US" sz="2000" i="1" dirty="0" err="1" smtClean="0"/>
              <a:t>Schoenbach</a:t>
            </a:r>
            <a:r>
              <a:rPr lang="en-US" sz="2000" i="1" dirty="0" smtClean="0"/>
              <a:t> &amp; Greenleaf &amp; Murphy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75980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04" y="677333"/>
            <a:ext cx="9601196" cy="130386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Knowledge-Based </a:t>
            </a:r>
            <a:r>
              <a:rPr lang="en-US" dirty="0" smtClean="0"/>
              <a:t>Dimension</a:t>
            </a:r>
            <a:br>
              <a:rPr lang="en-US" dirty="0" smtClean="0"/>
            </a:br>
            <a:r>
              <a:rPr lang="en-US" i="1" dirty="0"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en-US" sz="2200" i="1" dirty="0" smtClean="0">
                <a:latin typeface="Apple Chancery" charset="0"/>
                <a:ea typeface="Apple Chancery" charset="0"/>
                <a:cs typeface="Apple Chancery" charset="0"/>
              </a:rPr>
              <a:t>Identifying &amp; expanding knowledge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204" y="2078179"/>
            <a:ext cx="11793663" cy="4603975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Identifying </a:t>
            </a:r>
            <a:r>
              <a:rPr lang="en-US" sz="2800" b="1" dirty="0" smtClean="0">
                <a:solidFill>
                  <a:srgbClr val="7030A0"/>
                </a:solidFill>
              </a:rPr>
              <a:t>&amp; expanding knowledge </a:t>
            </a:r>
            <a:r>
              <a:rPr lang="en-US" sz="2800" dirty="0" smtClean="0"/>
              <a:t>develop </a:t>
            </a:r>
            <a:r>
              <a:rPr lang="en-US" sz="2800" dirty="0"/>
              <a:t>through </a:t>
            </a:r>
            <a:r>
              <a:rPr lang="en-US" sz="2800" b="1" dirty="0"/>
              <a:t>interaction</a:t>
            </a:r>
            <a:r>
              <a:rPr lang="en-US" sz="2800" dirty="0"/>
              <a:t> with </a:t>
            </a:r>
            <a:r>
              <a:rPr lang="en-US" sz="2800" dirty="0" smtClean="0"/>
              <a:t>text.</a:t>
            </a:r>
          </a:p>
          <a:p>
            <a:r>
              <a:rPr lang="en-US" sz="2800" b="1" dirty="0">
                <a:solidFill>
                  <a:srgbClr val="7030A0"/>
                </a:solidFill>
              </a:rPr>
              <a:t>Brainstorm</a:t>
            </a:r>
            <a:r>
              <a:rPr lang="en-US" sz="2800" b="1" dirty="0"/>
              <a:t> </a:t>
            </a:r>
            <a:r>
              <a:rPr lang="en-US" sz="2800" b="1" dirty="0" smtClean="0">
                <a:solidFill>
                  <a:srgbClr val="7030A0"/>
                </a:solidFill>
              </a:rPr>
              <a:t>&amp; share </a:t>
            </a:r>
            <a:r>
              <a:rPr lang="en-US" sz="2800" dirty="0" smtClean="0"/>
              <a:t>knowledge. </a:t>
            </a:r>
            <a:endParaRPr lang="en-US" sz="2800" dirty="0"/>
          </a:p>
          <a:p>
            <a:r>
              <a:rPr lang="en-US" sz="2800" b="1" dirty="0" smtClean="0">
                <a:solidFill>
                  <a:srgbClr val="7030A0"/>
                </a:solidFill>
              </a:rPr>
              <a:t>Identify conflicting </a:t>
            </a:r>
            <a:r>
              <a:rPr lang="en-US" sz="2800" dirty="0" smtClean="0"/>
              <a:t>knowledge. </a:t>
            </a:r>
            <a:endParaRPr lang="en-US" sz="2800" dirty="0"/>
          </a:p>
          <a:p>
            <a:r>
              <a:rPr lang="en-US" sz="2800" b="1" dirty="0" smtClean="0"/>
              <a:t>Imagine </a:t>
            </a:r>
            <a:r>
              <a:rPr lang="en-US" sz="2800" b="1" dirty="0"/>
              <a:t>yourself in situations </a:t>
            </a:r>
            <a:r>
              <a:rPr lang="en-US" sz="2800" b="1" dirty="0">
                <a:solidFill>
                  <a:srgbClr val="7030A0"/>
                </a:solidFill>
              </a:rPr>
              <a:t>similar</a:t>
            </a:r>
            <a:r>
              <a:rPr lang="en-US" sz="2800" b="1" dirty="0"/>
              <a:t> </a:t>
            </a:r>
            <a:r>
              <a:rPr lang="en-US" sz="2800" dirty="0"/>
              <a:t>to those that will be encountered in the text. </a:t>
            </a:r>
          </a:p>
          <a:p>
            <a:r>
              <a:rPr lang="en-US" sz="2800" b="1" dirty="0" smtClean="0"/>
              <a:t>Take </a:t>
            </a:r>
            <a:r>
              <a:rPr lang="en-US" sz="2800" b="1" dirty="0">
                <a:solidFill>
                  <a:srgbClr val="7030A0"/>
                </a:solidFill>
              </a:rPr>
              <a:t>positions</a:t>
            </a:r>
            <a:r>
              <a:rPr lang="en-US" sz="2800" b="1" dirty="0"/>
              <a:t> </a:t>
            </a:r>
            <a:r>
              <a:rPr lang="en-US" sz="2800" dirty="0"/>
              <a:t>on a topic </a:t>
            </a:r>
            <a:r>
              <a:rPr lang="en-US" sz="2800" b="1" dirty="0"/>
              <a:t>before</a:t>
            </a:r>
            <a:r>
              <a:rPr lang="en-US" sz="2800" dirty="0"/>
              <a:t> reading about it. </a:t>
            </a:r>
          </a:p>
          <a:p>
            <a:r>
              <a:rPr lang="en-US" sz="2800" dirty="0"/>
              <a:t>U</a:t>
            </a:r>
            <a:r>
              <a:rPr lang="en-US" sz="2800" dirty="0" smtClean="0"/>
              <a:t>se </a:t>
            </a:r>
            <a:r>
              <a:rPr lang="en-US" sz="2800" dirty="0"/>
              <a:t>the </a:t>
            </a:r>
            <a:r>
              <a:rPr lang="en-US" sz="2800" b="1" dirty="0" err="1" smtClean="0">
                <a:solidFill>
                  <a:srgbClr val="7030A0"/>
                </a:solidFill>
              </a:rPr>
              <a:t>interconections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/>
              <a:t>between visuals </a:t>
            </a:r>
            <a:r>
              <a:rPr lang="en-US" sz="2800" b="1" dirty="0" smtClean="0"/>
              <a:t>&amp; text </a:t>
            </a:r>
            <a:r>
              <a:rPr lang="en-US" sz="2800" dirty="0"/>
              <a:t>to build comprehension. 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100" y="0"/>
            <a:ext cx="2912899" cy="198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7561" y="6318150"/>
            <a:ext cx="6848927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Reading for Understanding by </a:t>
            </a:r>
            <a:r>
              <a:rPr lang="en-US" sz="2000" i="1" dirty="0" err="1" smtClean="0"/>
              <a:t>Schoenbach</a:t>
            </a:r>
            <a:r>
              <a:rPr lang="en-US" sz="2000" i="1" dirty="0" smtClean="0"/>
              <a:t> &amp; Greenleaf &amp; Murphy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13889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7030A0"/>
                </a:solidFill>
              </a:rPr>
              <a:t>Questions?</a:t>
            </a:r>
            <a:endParaRPr lang="en-US" sz="48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How many of you believe that your students don</a:t>
            </a:r>
            <a:r>
              <a:rPr lang="uk-UA" sz="3600" b="1" dirty="0" smtClean="0">
                <a:solidFill>
                  <a:schemeClr val="accent2">
                    <a:lumMod val="50000"/>
                  </a:schemeClr>
                </a:solidFill>
              </a:rPr>
              <a:t>’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t read their textbooks?</a:t>
            </a:r>
          </a:p>
          <a:p>
            <a:pPr algn="ctr"/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How many of you believe that students don</a:t>
            </a:r>
            <a:r>
              <a:rPr lang="uk-UA" sz="3600" b="1" dirty="0" smtClean="0">
                <a:solidFill>
                  <a:schemeClr val="accent2">
                    <a:lumMod val="50000"/>
                  </a:schemeClr>
                </a:solidFill>
              </a:rPr>
              <a:t>’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t read their textbooks correctly?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93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Conclusions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Personal experience </a:t>
            </a:r>
          </a:p>
          <a:p>
            <a:r>
              <a:rPr lang="en-US" sz="2800" dirty="0" smtClean="0"/>
              <a:t>Life science faculty / STEM RA grant</a:t>
            </a:r>
          </a:p>
          <a:p>
            <a:r>
              <a:rPr lang="en-US" sz="2800" dirty="0" smtClean="0"/>
              <a:t>Looking forward to form an </a:t>
            </a:r>
            <a:r>
              <a:rPr lang="en-US" sz="2800" b="1" i="1" dirty="0" smtClean="0"/>
              <a:t>RA community on our campus</a:t>
            </a:r>
            <a:endParaRPr lang="en-US" sz="28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417" y="1054099"/>
            <a:ext cx="23622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29" y="760838"/>
            <a:ext cx="10676238" cy="45949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7329" y="5449540"/>
            <a:ext cx="4189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  <a:ea typeface="Arial" charset="0"/>
                <a:cs typeface="Arial" charset="0"/>
              </a:rPr>
              <a:t>3CSN events  &amp;   LAMC</a:t>
            </a:r>
            <a:endParaRPr lang="en-US" sz="3200" dirty="0">
              <a:solidFill>
                <a:srgbClr val="7030A0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05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Questions?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106" y="3100860"/>
            <a:ext cx="34798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9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7030A0"/>
                </a:solidFill>
              </a:rPr>
              <a:t>Question?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</a:rPr>
              <a:t>What do you do to</a:t>
            </a:r>
          </a:p>
          <a:p>
            <a:pPr marL="0" indent="0" algn="ctr">
              <a:buNone/>
            </a:pP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</a:rPr>
              <a:t>help/motivate/encourage/teach students </a:t>
            </a:r>
          </a:p>
          <a:p>
            <a:pPr marL="0" indent="0" algn="ctr">
              <a:buNone/>
            </a:pP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</a:rPr>
              <a:t>to read their textbooks?</a:t>
            </a:r>
            <a:endParaRPr lang="en-US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5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78682" y="1168057"/>
            <a:ext cx="3365500" cy="241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681" y="3781168"/>
            <a:ext cx="3289300" cy="246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24" y="2755557"/>
            <a:ext cx="2463800" cy="3289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0824" y="1084990"/>
            <a:ext cx="3149862" cy="269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1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Introduction to RA</a:t>
            </a:r>
            <a:br>
              <a:rPr lang="en-US" b="1" dirty="0" smtClean="0">
                <a:solidFill>
                  <a:srgbClr val="7030A0"/>
                </a:solidFill>
              </a:rPr>
            </a:br>
            <a:r>
              <a:rPr lang="en-US" b="1" dirty="0" smtClean="0">
                <a:solidFill>
                  <a:srgbClr val="7030A0"/>
                </a:solidFill>
              </a:rPr>
              <a:t>by WestEd (Oakland, CA)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Mission:</a:t>
            </a:r>
          </a:p>
          <a:p>
            <a:pPr marL="0" indent="0">
              <a:buNone/>
            </a:pPr>
            <a:r>
              <a:rPr lang="en-US" sz="3200" dirty="0" smtClean="0"/>
              <a:t>WestEd </a:t>
            </a:r>
            <a:r>
              <a:rPr lang="en-US" sz="3200" dirty="0"/>
              <a:t>— a </a:t>
            </a:r>
            <a:r>
              <a:rPr lang="en-US" sz="3200" b="1" dirty="0" smtClean="0"/>
              <a:t>nonprofit </a:t>
            </a:r>
            <a:r>
              <a:rPr lang="en-US" sz="3200" b="1" dirty="0"/>
              <a:t>research</a:t>
            </a:r>
            <a:r>
              <a:rPr lang="en-US" sz="3200" dirty="0"/>
              <a:t>, development, and service agency — </a:t>
            </a:r>
            <a:r>
              <a:rPr lang="en-US" sz="3200" b="1" dirty="0"/>
              <a:t>works with education </a:t>
            </a:r>
            <a:r>
              <a:rPr lang="en-US" sz="3200" dirty="0"/>
              <a:t>and other communities </a:t>
            </a:r>
            <a:r>
              <a:rPr lang="en-US" sz="3200" b="1" dirty="0" smtClean="0"/>
              <a:t>to </a:t>
            </a:r>
            <a:r>
              <a:rPr lang="en-US" sz="3200" b="1" dirty="0"/>
              <a:t>promote </a:t>
            </a:r>
            <a:r>
              <a:rPr lang="en-US" sz="3200" b="1" dirty="0" smtClean="0"/>
              <a:t>excellence</a:t>
            </a:r>
            <a:r>
              <a:rPr lang="en-US" sz="3200" dirty="0"/>
              <a:t> </a:t>
            </a:r>
            <a:r>
              <a:rPr lang="en-US" sz="3200" dirty="0" smtClean="0"/>
              <a:t>and </a:t>
            </a:r>
            <a:r>
              <a:rPr lang="en-US" sz="3200" b="1" dirty="0"/>
              <a:t>improve </a:t>
            </a:r>
            <a:r>
              <a:rPr lang="en-US" sz="3200" b="1" dirty="0" smtClean="0"/>
              <a:t>learning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0767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732" y="739159"/>
            <a:ext cx="11376238" cy="5398405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457200" algn="ctr">
              <a:buNone/>
            </a:pPr>
            <a:r>
              <a:rPr lang="en-US" sz="2800" b="1" dirty="0" smtClean="0">
                <a:solidFill>
                  <a:srgbClr val="7030A0"/>
                </a:solidFill>
                <a:latin typeface="+mj-lt"/>
                <a:ea typeface="Arial" charset="0"/>
                <a:cs typeface="Arial" charset="0"/>
              </a:rPr>
              <a:t>“RA is an approach to reading </a:t>
            </a:r>
            <a:r>
              <a:rPr lang="en-US" sz="2800" b="1" i="1" dirty="0" smtClean="0">
                <a:solidFill>
                  <a:srgbClr val="7030A0"/>
                </a:solidFill>
                <a:latin typeface="+mj-lt"/>
                <a:ea typeface="Arial" charset="0"/>
                <a:cs typeface="Arial" charset="0"/>
              </a:rPr>
              <a:t>instruction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ea typeface="Arial" charset="0"/>
                <a:cs typeface="Arial" charset="0"/>
              </a:rPr>
              <a:t> that helps students </a:t>
            </a:r>
            <a:r>
              <a:rPr lang="en-US" sz="2800" b="1" i="1" dirty="0" smtClean="0">
                <a:solidFill>
                  <a:srgbClr val="7030A0"/>
                </a:solidFill>
                <a:latin typeface="+mj-lt"/>
                <a:ea typeface="Arial" charset="0"/>
                <a:cs typeface="Arial" charset="0"/>
              </a:rPr>
              <a:t>develop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ea typeface="Arial" charset="0"/>
                <a:cs typeface="Arial" charset="0"/>
              </a:rPr>
              <a:t> the </a:t>
            </a:r>
            <a:r>
              <a:rPr lang="en-US" sz="2800" b="1" i="1" dirty="0" smtClean="0">
                <a:solidFill>
                  <a:srgbClr val="7030A0"/>
                </a:solidFill>
                <a:latin typeface="+mj-lt"/>
                <a:ea typeface="Arial" charset="0"/>
                <a:cs typeface="Arial" charset="0"/>
              </a:rPr>
              <a:t>knowledge and strategies </a:t>
            </a:r>
          </a:p>
          <a:p>
            <a:pPr marL="0" indent="457200" algn="ctr">
              <a:buNone/>
            </a:pPr>
            <a:r>
              <a:rPr lang="en-US" sz="2800" b="1" dirty="0" smtClean="0">
                <a:solidFill>
                  <a:srgbClr val="7030A0"/>
                </a:solidFill>
                <a:latin typeface="+mj-lt"/>
                <a:ea typeface="Arial" charset="0"/>
                <a:cs typeface="Arial" charset="0"/>
              </a:rPr>
              <a:t>to become more </a:t>
            </a:r>
            <a:r>
              <a:rPr lang="en-US" sz="2800" b="1" i="1" dirty="0" smtClean="0">
                <a:solidFill>
                  <a:srgbClr val="7030A0"/>
                </a:solidFill>
                <a:latin typeface="+mj-lt"/>
                <a:ea typeface="Arial" charset="0"/>
                <a:cs typeface="Arial" charset="0"/>
              </a:rPr>
              <a:t>powerful readers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ea typeface="Arial" charset="0"/>
                <a:cs typeface="Arial" charset="0"/>
              </a:rPr>
              <a:t>.”     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0" indent="457200">
              <a:buNone/>
            </a:pPr>
            <a:r>
              <a:rPr lang="en-US" sz="2800" b="1" i="1" dirty="0" smtClean="0">
                <a:solidFill>
                  <a:schemeClr val="accent2">
                    <a:lumMod val="50000"/>
                  </a:schemeClr>
                </a:solidFill>
                <a:ea typeface="Arial" charset="0"/>
                <a:cs typeface="Arial" charset="0"/>
              </a:rPr>
              <a:t>Students become better readers by</a:t>
            </a:r>
          </a:p>
          <a:p>
            <a:pPr lvl="1"/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ea typeface="Arial" charset="0"/>
                <a:cs typeface="Arial" charset="0"/>
              </a:rPr>
              <a:t>Engagement</a:t>
            </a: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ea typeface="Arial" charset="0"/>
                <a:cs typeface="Arial" charset="0"/>
              </a:rPr>
              <a:t>Making knowledge 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ea typeface="Arial" charset="0"/>
                <a:cs typeface="Arial" charset="0"/>
              </a:rPr>
              <a:t>visible</a:t>
            </a:r>
            <a:endParaRPr lang="en-US" sz="2800" dirty="0" smtClean="0">
              <a:solidFill>
                <a:schemeClr val="accent2">
                  <a:lumMod val="50000"/>
                </a:schemeClr>
              </a:solidFill>
              <a:ea typeface="Arial" charset="0"/>
              <a:cs typeface="Arial" charset="0"/>
            </a:endParaRP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ea typeface="Arial" charset="0"/>
                <a:cs typeface="Arial" charset="0"/>
              </a:rPr>
              <a:t>Helping students gain insight into their 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ea typeface="Arial" charset="0"/>
                <a:cs typeface="Arial" charset="0"/>
              </a:rPr>
              <a:t>own reading processes </a:t>
            </a: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ea typeface="Arial" charset="0"/>
                <a:cs typeface="Arial" charset="0"/>
              </a:rPr>
              <a:t>Helping the students to 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ea typeface="Arial" charset="0"/>
                <a:cs typeface="Arial" charset="0"/>
              </a:rPr>
              <a:t>develop strategies 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ea typeface="Arial" charset="0"/>
                <a:cs typeface="Arial" charset="0"/>
              </a:rPr>
              <a:t>to overcome obstacles &amp; deepen their comprehension of texts from 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ea typeface="Arial" charset="0"/>
                <a:cs typeface="Arial" charset="0"/>
              </a:rPr>
              <a:t>various academic disciplines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ea typeface="Arial" charset="0"/>
                <a:cs typeface="Arial" charset="0"/>
              </a:rPr>
              <a:t>.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57627" y="6294704"/>
            <a:ext cx="6848927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Reading for Understanding by </a:t>
            </a:r>
            <a:r>
              <a:rPr lang="en-US" sz="2000" i="1" dirty="0" err="1" smtClean="0"/>
              <a:t>Schoenbach</a:t>
            </a:r>
            <a:r>
              <a:rPr lang="en-US" sz="2000" i="1" dirty="0" smtClean="0"/>
              <a:t> &amp; Greenleaf &amp; Murphy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76416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3236" y="263236"/>
            <a:ext cx="11582557" cy="60631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ea typeface="Arial" charset="0"/>
                <a:cs typeface="Arial" charset="0"/>
              </a:rPr>
              <a:t>What Is Reading? </a:t>
            </a:r>
            <a:endParaRPr lang="en-US" sz="4000" b="1" dirty="0" smtClean="0">
              <a:solidFill>
                <a:srgbClr val="7030A0"/>
              </a:solidFill>
              <a:ea typeface="Arial" charset="0"/>
              <a:cs typeface="Arial" charset="0"/>
            </a:endParaRPr>
          </a:p>
          <a:p>
            <a:endParaRPr lang="en-US" sz="2400" dirty="0" smtClean="0"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3600" dirty="0" smtClean="0">
                <a:ea typeface="Century Gothic" charset="0"/>
                <a:cs typeface="Century Gothic" charset="0"/>
              </a:rPr>
              <a:t>Reading </a:t>
            </a:r>
            <a:r>
              <a:rPr lang="en-US" sz="3600" dirty="0">
                <a:ea typeface="Century Gothic" charset="0"/>
                <a:cs typeface="Century Gothic" charset="0"/>
              </a:rPr>
              <a:t>is </a:t>
            </a:r>
            <a:r>
              <a:rPr lang="en-US" sz="3600" dirty="0" smtClean="0">
                <a:ea typeface="Century Gothic" charset="0"/>
                <a:cs typeface="Century Gothic" charset="0"/>
              </a:rPr>
              <a:t>just </a:t>
            </a:r>
            <a:r>
              <a:rPr lang="en-US" sz="3600" dirty="0">
                <a:ea typeface="Century Gothic" charset="0"/>
                <a:cs typeface="Century Gothic" charset="0"/>
              </a:rPr>
              <a:t>a </a:t>
            </a:r>
            <a:r>
              <a:rPr lang="en-US" sz="3600" b="1" dirty="0">
                <a:ea typeface="Century Gothic" charset="0"/>
                <a:cs typeface="Century Gothic" charset="0"/>
              </a:rPr>
              <a:t>basic skill</a:t>
            </a:r>
            <a:r>
              <a:rPr lang="en-US" sz="3600" dirty="0">
                <a:ea typeface="Century Gothic" charset="0"/>
                <a:cs typeface="Century Gothic" charset="0"/>
              </a:rPr>
              <a:t>. </a:t>
            </a:r>
            <a:endParaRPr lang="en-US" sz="3600" dirty="0" smtClean="0">
              <a:ea typeface="Century Gothic" charset="0"/>
              <a:cs typeface="Century Gothic" charset="0"/>
            </a:endParaRPr>
          </a:p>
          <a:p>
            <a:endParaRPr lang="en-US" sz="3600" dirty="0" smtClean="0">
              <a:ea typeface="Century Gothic" charset="0"/>
              <a:cs typeface="Century Gothic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3600" dirty="0">
                <a:ea typeface="Century Gothic" charset="0"/>
                <a:cs typeface="Century Gothic" charset="0"/>
              </a:rPr>
              <a:t>R</a:t>
            </a:r>
            <a:r>
              <a:rPr lang="en-US" sz="3600" dirty="0" smtClean="0">
                <a:ea typeface="Century Gothic" charset="0"/>
                <a:cs typeface="Century Gothic" charset="0"/>
              </a:rPr>
              <a:t>eading is a </a:t>
            </a:r>
            <a:r>
              <a:rPr lang="en-US" sz="3600" dirty="0">
                <a:ea typeface="Century Gothic" charset="0"/>
                <a:cs typeface="Century Gothic" charset="0"/>
              </a:rPr>
              <a:t>skill that is </a:t>
            </a:r>
            <a:r>
              <a:rPr lang="en-US" sz="3600" b="1" dirty="0">
                <a:ea typeface="Century Gothic" charset="0"/>
                <a:cs typeface="Century Gothic" charset="0"/>
              </a:rPr>
              <a:t>taught once </a:t>
            </a:r>
            <a:r>
              <a:rPr lang="en-US" sz="3600" dirty="0" smtClean="0">
                <a:ea typeface="Century Gothic" charset="0"/>
                <a:cs typeface="Century Gothic" charset="0"/>
              </a:rPr>
              <a:t>in </a:t>
            </a:r>
            <a:r>
              <a:rPr lang="en-US" sz="3600" dirty="0">
                <a:ea typeface="Century Gothic" charset="0"/>
                <a:cs typeface="Century Gothic" charset="0"/>
              </a:rPr>
              <a:t>the </a:t>
            </a:r>
            <a:r>
              <a:rPr lang="en-US" sz="3600" dirty="0" smtClean="0">
                <a:ea typeface="Century Gothic" charset="0"/>
                <a:cs typeface="Century Gothic" charset="0"/>
              </a:rPr>
              <a:t>first </a:t>
            </a:r>
            <a:r>
              <a:rPr lang="en-US" sz="3600" dirty="0">
                <a:ea typeface="Century Gothic" charset="0"/>
                <a:cs typeface="Century Gothic" charset="0"/>
              </a:rPr>
              <a:t>few years of school. </a:t>
            </a:r>
            <a:endParaRPr lang="en-US" sz="3600" dirty="0" smtClean="0">
              <a:ea typeface="Century Gothic" charset="0"/>
              <a:cs typeface="Century Gothic" charset="0"/>
            </a:endParaRPr>
          </a:p>
          <a:p>
            <a:endParaRPr lang="en-US" sz="3600" dirty="0">
              <a:ea typeface="Century Gothic" charset="0"/>
              <a:cs typeface="Century Gothic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3600" dirty="0">
                <a:ea typeface="Century Gothic" charset="0"/>
                <a:cs typeface="Century Gothic" charset="0"/>
              </a:rPr>
              <a:t>R</a:t>
            </a:r>
            <a:r>
              <a:rPr lang="en-US" sz="3600" dirty="0" smtClean="0">
                <a:ea typeface="Century Gothic" charset="0"/>
                <a:cs typeface="Century Gothic" charset="0"/>
              </a:rPr>
              <a:t>eading </a:t>
            </a:r>
            <a:r>
              <a:rPr lang="en-US" sz="3600" dirty="0">
                <a:ea typeface="Century Gothic" charset="0"/>
                <a:cs typeface="Century Gothic" charset="0"/>
              </a:rPr>
              <a:t>is a </a:t>
            </a:r>
            <a:r>
              <a:rPr lang="en-US" sz="3600" b="1" dirty="0">
                <a:ea typeface="Century Gothic" charset="0"/>
                <a:cs typeface="Century Gothic" charset="0"/>
              </a:rPr>
              <a:t>simple process</a:t>
            </a:r>
            <a:r>
              <a:rPr lang="en-US" sz="3600" dirty="0">
                <a:ea typeface="Century Gothic" charset="0"/>
                <a:cs typeface="Century Gothic" charset="0"/>
              </a:rPr>
              <a:t>: </a:t>
            </a:r>
            <a:r>
              <a:rPr lang="en-US" sz="3600" dirty="0" smtClean="0">
                <a:ea typeface="Century Gothic" charset="0"/>
                <a:cs typeface="Century Gothic" charset="0"/>
              </a:rPr>
              <a:t>Readers </a:t>
            </a:r>
            <a:r>
              <a:rPr lang="en-US" sz="3600" dirty="0">
                <a:ea typeface="Century Gothic" charset="0"/>
                <a:cs typeface="Century Gothic" charset="0"/>
              </a:rPr>
              <a:t>decode (</a:t>
            </a:r>
            <a:r>
              <a:rPr lang="en-US" sz="3600" dirty="0" smtClean="0">
                <a:ea typeface="Century Gothic" charset="0"/>
                <a:cs typeface="Century Gothic" charset="0"/>
              </a:rPr>
              <a:t>figure </a:t>
            </a:r>
            <a:r>
              <a:rPr lang="en-US" sz="3600" dirty="0">
                <a:ea typeface="Century Gothic" charset="0"/>
                <a:cs typeface="Century Gothic" charset="0"/>
              </a:rPr>
              <a:t>out how to pronounce) each word </a:t>
            </a:r>
            <a:r>
              <a:rPr lang="en-US" sz="3600" dirty="0" smtClean="0">
                <a:ea typeface="Century Gothic" charset="0"/>
                <a:cs typeface="Century Gothic" charset="0"/>
              </a:rPr>
              <a:t>&amp; then </a:t>
            </a:r>
            <a:r>
              <a:rPr lang="en-US" sz="3600" dirty="0">
                <a:ea typeface="Century Gothic" charset="0"/>
                <a:cs typeface="Century Gothic" charset="0"/>
              </a:rPr>
              <a:t>automatically comprehend the </a:t>
            </a:r>
            <a:r>
              <a:rPr lang="en-US" sz="3600" dirty="0" smtClean="0">
                <a:ea typeface="Century Gothic" charset="0"/>
                <a:cs typeface="Century Gothic" charset="0"/>
              </a:rPr>
              <a:t>meaning.</a:t>
            </a:r>
          </a:p>
          <a:p>
            <a:endParaRPr lang="en-US" sz="3600" dirty="0"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4851" y="6457890"/>
            <a:ext cx="6831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Reading for Understanding by </a:t>
            </a:r>
            <a:r>
              <a:rPr lang="en-US" sz="2000" i="1" dirty="0" err="1" smtClean="0"/>
              <a:t>Schoenbach</a:t>
            </a:r>
            <a:r>
              <a:rPr lang="en-US" sz="2000" i="1" dirty="0" smtClean="0"/>
              <a:t> &amp; Greenleaf &amp; Murphy</a:t>
            </a:r>
            <a:endParaRPr lang="en-US" sz="20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085597" y="5534561"/>
            <a:ext cx="10180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This is not our understanding of reading</a:t>
            </a:r>
            <a:r>
              <a:rPr lang="en-US" sz="4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5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4124" y="302359"/>
            <a:ext cx="1165905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charset="0"/>
              <a:buChar char="•"/>
            </a:pPr>
            <a:r>
              <a:rPr lang="en-US" sz="4000" dirty="0"/>
              <a:t>Reading is a </a:t>
            </a:r>
            <a:r>
              <a:rPr lang="en-US" sz="4000" b="1" dirty="0">
                <a:solidFill>
                  <a:srgbClr val="7030A0"/>
                </a:solidFill>
              </a:rPr>
              <a:t>complex process</a:t>
            </a:r>
            <a:r>
              <a:rPr lang="en-US" sz="4000" dirty="0"/>
              <a:t>. </a:t>
            </a:r>
          </a:p>
          <a:p>
            <a:pPr marL="571500" indent="-571500">
              <a:lnSpc>
                <a:spcPct val="150000"/>
              </a:lnSpc>
              <a:buFont typeface="Arial" charset="0"/>
              <a:buChar char="•"/>
            </a:pPr>
            <a:r>
              <a:rPr lang="en-US" sz="4000" dirty="0" smtClean="0"/>
              <a:t>Reading </a:t>
            </a:r>
            <a:r>
              <a:rPr lang="en-US" sz="4000" dirty="0"/>
              <a:t>is </a:t>
            </a:r>
            <a:r>
              <a:rPr lang="en-US" sz="4000" b="1" dirty="0">
                <a:solidFill>
                  <a:srgbClr val="7030A0"/>
                </a:solidFill>
              </a:rPr>
              <a:t>problem solving</a:t>
            </a:r>
            <a:r>
              <a:rPr lang="en-US" sz="4000" dirty="0"/>
              <a:t>. </a:t>
            </a:r>
          </a:p>
          <a:p>
            <a:pPr marL="571500" indent="-571500">
              <a:lnSpc>
                <a:spcPct val="150000"/>
              </a:lnSpc>
              <a:buFont typeface="Arial" charset="0"/>
              <a:buChar char="•"/>
            </a:pPr>
            <a:r>
              <a:rPr lang="en-US" sz="4000" dirty="0" smtClean="0"/>
              <a:t>Fluent </a:t>
            </a:r>
            <a:r>
              <a:rPr lang="en-US" sz="4000" dirty="0"/>
              <a:t>reading is </a:t>
            </a:r>
            <a:r>
              <a:rPr lang="en-US" sz="4000" b="1" dirty="0">
                <a:solidFill>
                  <a:srgbClr val="7030A0"/>
                </a:solidFill>
              </a:rPr>
              <a:t>not the same as </a:t>
            </a:r>
            <a:r>
              <a:rPr lang="en-US" sz="4000" b="1" dirty="0" smtClean="0">
                <a:solidFill>
                  <a:srgbClr val="7030A0"/>
                </a:solidFill>
              </a:rPr>
              <a:t>decoding</a:t>
            </a:r>
            <a:r>
              <a:rPr lang="en-US" sz="4000" dirty="0" smtClean="0"/>
              <a:t>.</a:t>
            </a:r>
          </a:p>
          <a:p>
            <a:pPr marL="571500" indent="-571500">
              <a:lnSpc>
                <a:spcPct val="150000"/>
              </a:lnSpc>
              <a:buFont typeface="Arial" charset="0"/>
              <a:buChar char="•"/>
            </a:pPr>
            <a:r>
              <a:rPr lang="en-US" sz="4000" dirty="0" smtClean="0"/>
              <a:t>Reading proficiency </a:t>
            </a:r>
            <a:r>
              <a:rPr lang="en-US" sz="4000" dirty="0"/>
              <a:t>varies with </a:t>
            </a:r>
            <a:r>
              <a:rPr lang="en-US" sz="4000" b="1" dirty="0">
                <a:solidFill>
                  <a:srgbClr val="7030A0"/>
                </a:solidFill>
              </a:rPr>
              <a:t>situation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en-US" sz="4000" dirty="0"/>
              <a:t>and </a:t>
            </a:r>
            <a:r>
              <a:rPr lang="en-US" sz="4000" b="1" dirty="0">
                <a:solidFill>
                  <a:srgbClr val="7030A0"/>
                </a:solidFill>
              </a:rPr>
              <a:t>experience</a:t>
            </a:r>
            <a:r>
              <a:rPr lang="en-US" sz="4000" dirty="0"/>
              <a:t>. </a:t>
            </a:r>
            <a:endParaRPr lang="en-US" sz="4000" dirty="0" smtClean="0"/>
          </a:p>
          <a:p>
            <a:pPr marL="571500" indent="-571500">
              <a:lnSpc>
                <a:spcPct val="150000"/>
              </a:lnSpc>
              <a:buFont typeface="Arial" charset="0"/>
              <a:buChar char="•"/>
            </a:pPr>
            <a:r>
              <a:rPr lang="en-US" sz="4000" dirty="0" smtClean="0"/>
              <a:t>Proficient </a:t>
            </a:r>
            <a:r>
              <a:rPr lang="en-US" sz="4000" dirty="0"/>
              <a:t>readers share some </a:t>
            </a:r>
            <a:r>
              <a:rPr lang="en-US" sz="4000" b="1" dirty="0">
                <a:solidFill>
                  <a:srgbClr val="7030A0"/>
                </a:solidFill>
              </a:rPr>
              <a:t>key characteristics</a:t>
            </a:r>
            <a:r>
              <a:rPr lang="en-US" sz="40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7251" y="6457890"/>
            <a:ext cx="6831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Reading for Understanding by </a:t>
            </a:r>
            <a:r>
              <a:rPr lang="en-US" sz="2000" i="1" dirty="0" err="1" smtClean="0"/>
              <a:t>Schoenbach</a:t>
            </a:r>
            <a:r>
              <a:rPr lang="en-US" sz="2000" i="1" dirty="0" smtClean="0"/>
              <a:t> &amp; Greenleaf &amp; Murphy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68272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Reading is a complex process.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7170" y="2556931"/>
            <a:ext cx="10609384" cy="345641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E</a:t>
            </a:r>
            <a:r>
              <a:rPr lang="en-US" sz="3200" dirty="0" smtClean="0"/>
              <a:t>xperienced </a:t>
            </a:r>
            <a:r>
              <a:rPr lang="en-US" sz="3200" dirty="0"/>
              <a:t>readers 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generate </a:t>
            </a:r>
            <a:r>
              <a:rPr lang="en-US" sz="3200" dirty="0"/>
              <a:t>a </a:t>
            </a:r>
            <a:r>
              <a:rPr lang="en-US" sz="3200" b="1" dirty="0">
                <a:solidFill>
                  <a:srgbClr val="7030A0"/>
                </a:solidFill>
              </a:rPr>
              <a:t>mental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smtClean="0"/>
              <a:t>representation of </a:t>
            </a:r>
            <a:r>
              <a:rPr lang="en-US" sz="3200" dirty="0"/>
              <a:t>the </a:t>
            </a:r>
            <a:r>
              <a:rPr lang="en-US" sz="3200" dirty="0" smtClean="0"/>
              <a:t>text. 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>
                <a:solidFill>
                  <a:srgbClr val="7030A0"/>
                </a:solidFill>
              </a:rPr>
              <a:t>test, monitor, and analyze </a:t>
            </a:r>
            <a:r>
              <a:rPr lang="en-US" sz="3200" dirty="0"/>
              <a:t>their </a:t>
            </a:r>
            <a:r>
              <a:rPr lang="en-US" sz="3200" dirty="0" smtClean="0"/>
              <a:t>understanding as </a:t>
            </a:r>
            <a:r>
              <a:rPr lang="en-US" sz="3200" dirty="0"/>
              <a:t>they </a:t>
            </a:r>
            <a:r>
              <a:rPr lang="en-US" sz="3200" b="1" dirty="0">
                <a:solidFill>
                  <a:srgbClr val="7030A0"/>
                </a:solidFill>
              </a:rPr>
              <a:t>interact</a:t>
            </a:r>
            <a:r>
              <a:rPr lang="en-US" sz="3200" b="1" dirty="0"/>
              <a:t> with the text. </a:t>
            </a: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877" y="607081"/>
            <a:ext cx="1805354" cy="19602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627" y="6294704"/>
            <a:ext cx="6848927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Reading for Understanding by </a:t>
            </a:r>
            <a:r>
              <a:rPr lang="en-US" sz="2000" i="1" dirty="0" err="1" smtClean="0"/>
              <a:t>Schoenbach</a:t>
            </a:r>
            <a:r>
              <a:rPr lang="en-US" sz="2000" i="1" dirty="0" smtClean="0"/>
              <a:t> &amp; Greenleaf &amp; Murphy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97489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1108</TotalTime>
  <Words>981</Words>
  <Application>Microsoft Macintosh PowerPoint</Application>
  <PresentationFormat>Widescreen</PresentationFormat>
  <Paragraphs>117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Apple Chancery</vt:lpstr>
      <vt:lpstr>Century Gothic</vt:lpstr>
      <vt:lpstr>Garamond</vt:lpstr>
      <vt:lpstr>Arial</vt:lpstr>
      <vt:lpstr>Organic</vt:lpstr>
      <vt:lpstr>Reading Apprenticeship (RA)</vt:lpstr>
      <vt:lpstr>Questions?</vt:lpstr>
      <vt:lpstr>Question?</vt:lpstr>
      <vt:lpstr>PowerPoint Presentation</vt:lpstr>
      <vt:lpstr>Introduction to RA by WestEd (Oakland, CA)</vt:lpstr>
      <vt:lpstr>PowerPoint Presentation</vt:lpstr>
      <vt:lpstr>PowerPoint Presentation</vt:lpstr>
      <vt:lpstr>PowerPoint Presentation</vt:lpstr>
      <vt:lpstr>Reading is a complex process.  </vt:lpstr>
      <vt:lpstr>Reading is problem solving.  </vt:lpstr>
      <vt:lpstr>Fluent reading is not the same as decoding. </vt:lpstr>
      <vt:lpstr>Reading proficiency varies with  situation and experience.  </vt:lpstr>
      <vt:lpstr>Proficient readers share some key characteristics. </vt:lpstr>
      <vt:lpstr>PowerPoint Presentation</vt:lpstr>
      <vt:lpstr>Social Dimension Peer-interaction &amp; larger social and cultural issues</vt:lpstr>
      <vt:lpstr>PowerPoint Presentation</vt:lpstr>
      <vt:lpstr>Personal Dimension Out-of-school experience, self-awareness, personal goals</vt:lpstr>
      <vt:lpstr>Cognitive Dimension  Develops mental processes &amp; Strategies to problem-solving</vt:lpstr>
      <vt:lpstr>Knowledge-Based Dimension  Identifying &amp; expanding knowledge</vt:lpstr>
      <vt:lpstr>Conclusions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Apprenticeship</dc:title>
  <dc:creator>Microsoft Office User</dc:creator>
  <cp:lastModifiedBy>Microsoft Office User</cp:lastModifiedBy>
  <cp:revision>140</cp:revision>
  <dcterms:created xsi:type="dcterms:W3CDTF">2016-01-28T15:54:21Z</dcterms:created>
  <dcterms:modified xsi:type="dcterms:W3CDTF">2016-02-01T16:33:40Z</dcterms:modified>
</cp:coreProperties>
</file>