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3791" y="458343"/>
            <a:ext cx="7917180" cy="2372360"/>
          </a:xfrm>
          <a:custGeom>
            <a:avLst/>
            <a:gdLst/>
            <a:ahLst/>
            <a:cxnLst/>
            <a:rect l="l" t="t" r="r" b="b"/>
            <a:pathLst>
              <a:path w="7917180" h="2372360">
                <a:moveTo>
                  <a:pt x="0" y="0"/>
                </a:moveTo>
                <a:lnTo>
                  <a:pt x="7916722" y="0"/>
                </a:lnTo>
                <a:lnTo>
                  <a:pt x="7916722" y="2371979"/>
                </a:lnTo>
                <a:lnTo>
                  <a:pt x="0" y="237197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3410" y="2708147"/>
            <a:ext cx="7917180" cy="1994535"/>
          </a:xfrm>
          <a:custGeom>
            <a:avLst/>
            <a:gdLst/>
            <a:ahLst/>
            <a:cxnLst/>
            <a:rect l="l" t="t" r="r" b="b"/>
            <a:pathLst>
              <a:path w="7917180" h="1994535">
                <a:moveTo>
                  <a:pt x="7916722" y="0"/>
                </a:moveTo>
                <a:lnTo>
                  <a:pt x="0" y="0"/>
                </a:lnTo>
                <a:lnTo>
                  <a:pt x="0" y="1994433"/>
                </a:lnTo>
                <a:lnTo>
                  <a:pt x="7916722" y="1994433"/>
                </a:lnTo>
                <a:lnTo>
                  <a:pt x="7916722" y="0"/>
                </a:lnTo>
                <a:close/>
              </a:path>
            </a:pathLst>
          </a:custGeom>
          <a:solidFill>
            <a:srgbClr val="00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3791" y="2670428"/>
            <a:ext cx="7917180" cy="2032635"/>
          </a:xfrm>
          <a:custGeom>
            <a:avLst/>
            <a:gdLst/>
            <a:ahLst/>
            <a:cxnLst/>
            <a:rect l="l" t="t" r="r" b="b"/>
            <a:pathLst>
              <a:path w="7917180" h="2032635">
                <a:moveTo>
                  <a:pt x="0" y="0"/>
                </a:moveTo>
                <a:lnTo>
                  <a:pt x="7916722" y="0"/>
                </a:lnTo>
                <a:lnTo>
                  <a:pt x="7916722" y="2032533"/>
                </a:lnTo>
                <a:lnTo>
                  <a:pt x="0" y="203253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2554" y="2631947"/>
            <a:ext cx="7898765" cy="76200"/>
          </a:xfrm>
          <a:custGeom>
            <a:avLst/>
            <a:gdLst/>
            <a:ahLst/>
            <a:cxnLst/>
            <a:rect l="l" t="t" r="r" b="b"/>
            <a:pathLst>
              <a:path w="7898765" h="76200">
                <a:moveTo>
                  <a:pt x="7898765" y="0"/>
                </a:moveTo>
                <a:lnTo>
                  <a:pt x="0" y="0"/>
                </a:lnTo>
                <a:lnTo>
                  <a:pt x="0" y="76200"/>
                </a:lnTo>
                <a:lnTo>
                  <a:pt x="7898765" y="76200"/>
                </a:lnTo>
                <a:lnTo>
                  <a:pt x="7898765" y="0"/>
                </a:lnTo>
                <a:close/>
              </a:path>
            </a:pathLst>
          </a:custGeom>
          <a:solidFill>
            <a:srgbClr val="8A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51401" y="4076319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540" y="0"/>
                </a:lnTo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35552" y="196596"/>
            <a:ext cx="781049" cy="87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721" y="153691"/>
            <a:ext cx="8222556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8900" y="1070828"/>
            <a:ext cx="2750820" cy="584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13799"/>
              </a:lnSpc>
              <a:spcBef>
                <a:spcPts val="100"/>
              </a:spcBef>
            </a:pPr>
            <a:r>
              <a:rPr sz="1700" spc="-5" dirty="0">
                <a:solidFill>
                  <a:srgbClr val="00517A"/>
                </a:solidFill>
                <a:latin typeface="Arial"/>
                <a:cs typeface="Arial"/>
              </a:rPr>
              <a:t>Los </a:t>
            </a:r>
            <a:r>
              <a:rPr sz="1700" spc="-15" dirty="0">
                <a:solidFill>
                  <a:srgbClr val="00517A"/>
                </a:solidFill>
                <a:latin typeface="Arial"/>
                <a:cs typeface="Arial"/>
              </a:rPr>
              <a:t>Angeles </a:t>
            </a:r>
            <a:r>
              <a:rPr sz="1700" spc="15" dirty="0">
                <a:solidFill>
                  <a:srgbClr val="00517A"/>
                </a:solidFill>
                <a:latin typeface="Arial"/>
                <a:cs typeface="Arial"/>
              </a:rPr>
              <a:t>Mission</a:t>
            </a:r>
            <a:r>
              <a:rPr sz="1700" spc="-285" dirty="0">
                <a:solidFill>
                  <a:srgbClr val="00517A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00517A"/>
                </a:solidFill>
                <a:latin typeface="Arial"/>
                <a:cs typeface="Arial"/>
              </a:rPr>
              <a:t>College  </a:t>
            </a:r>
            <a:r>
              <a:rPr lang="en-US" sz="1700" spc="-75" dirty="0">
                <a:solidFill>
                  <a:srgbClr val="00517A"/>
                </a:solidFill>
                <a:latin typeface="Arial"/>
                <a:cs typeface="Arial"/>
              </a:rPr>
              <a:t>Financial Aid</a:t>
            </a:r>
            <a:r>
              <a:rPr sz="1700" spc="-150" dirty="0">
                <a:solidFill>
                  <a:srgbClr val="00517A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17A"/>
                </a:solidFill>
                <a:latin typeface="Arial"/>
                <a:cs typeface="Arial"/>
              </a:rPr>
              <a:t>Oﬃce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040" y="1597757"/>
            <a:ext cx="59505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95" dirty="0">
                <a:solidFill>
                  <a:srgbClr val="00517A"/>
                </a:solidFill>
              </a:rPr>
              <a:t>Cranium </a:t>
            </a:r>
            <a:r>
              <a:rPr sz="5000" spc="20" dirty="0">
                <a:solidFill>
                  <a:srgbClr val="00517A"/>
                </a:solidFill>
              </a:rPr>
              <a:t>Cafe</a:t>
            </a:r>
            <a:r>
              <a:rPr sz="5000" spc="-105" dirty="0">
                <a:solidFill>
                  <a:srgbClr val="00517A"/>
                </a:solidFill>
              </a:rPr>
              <a:t> </a:t>
            </a:r>
            <a:r>
              <a:rPr sz="5000" spc="175" dirty="0">
                <a:solidFill>
                  <a:srgbClr val="00517A"/>
                </a:solidFill>
              </a:rPr>
              <a:t>Pasos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1034223" y="2952783"/>
            <a:ext cx="7031990" cy="732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480"/>
              </a:spcBef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Ayudar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estudiantes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sobre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cómo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acceder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Servicios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Estudiantiles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durante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período </a:t>
            </a:r>
            <a:r>
              <a:rPr sz="2000" i="1" spc="80" dirty="0">
                <a:solidFill>
                  <a:srgbClr val="FFFFFF"/>
                </a:solidFill>
                <a:latin typeface="Trebuchet MS"/>
                <a:cs typeface="Trebuchet MS"/>
              </a:rPr>
              <a:t>Más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Seguro </a:t>
            </a:r>
            <a:r>
              <a:rPr sz="2000" i="1" spc="-2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000" i="1" spc="-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35" dirty="0">
                <a:solidFill>
                  <a:srgbClr val="FFFFFF"/>
                </a:solidFill>
                <a:latin typeface="Trebuchet MS"/>
                <a:cs typeface="Trebuchet MS"/>
              </a:rPr>
              <a:t>Casa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6358" y="4271248"/>
            <a:ext cx="1070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Abril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5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44482"/>
            <a:ext cx="6117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/>
              <a:t>Buscar </a:t>
            </a:r>
            <a:r>
              <a:rPr spc="-15" dirty="0"/>
              <a:t>Financial Aid</a:t>
            </a:r>
            <a:r>
              <a:rPr spc="-130" dirty="0"/>
              <a:t> </a:t>
            </a:r>
            <a:r>
              <a:rPr spc="20" dirty="0"/>
              <a:t>Counter</a:t>
            </a:r>
          </a:p>
        </p:txBody>
      </p:sp>
      <p:sp>
        <p:nvSpPr>
          <p:cNvPr id="4" name="object 4"/>
          <p:cNvSpPr/>
          <p:nvPr/>
        </p:nvSpPr>
        <p:spPr>
          <a:xfrm>
            <a:off x="387858" y="1041653"/>
            <a:ext cx="8368283" cy="3968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147430"/>
            <a:ext cx="750570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Comunicación </a:t>
            </a:r>
            <a:r>
              <a:rPr spc="95" dirty="0"/>
              <a:t>en</a:t>
            </a:r>
            <a:r>
              <a:rPr spc="190" dirty="0"/>
              <a:t> </a:t>
            </a:r>
            <a:r>
              <a:rPr spc="145" dirty="0"/>
              <a:t>línea</a:t>
            </a:r>
          </a:p>
          <a:p>
            <a:pPr marL="693420">
              <a:lnSpc>
                <a:spcPct val="100000"/>
              </a:lnSpc>
              <a:spcBef>
                <a:spcPts val="140"/>
              </a:spcBef>
            </a:pPr>
            <a:r>
              <a:rPr sz="3000" spc="25" dirty="0"/>
              <a:t>Chat </a:t>
            </a:r>
            <a:r>
              <a:rPr sz="3000" spc="85" dirty="0"/>
              <a:t>en </a:t>
            </a:r>
            <a:r>
              <a:rPr sz="3000" spc="25" dirty="0"/>
              <a:t>Vivo </a:t>
            </a:r>
            <a:r>
              <a:rPr sz="3000" dirty="0"/>
              <a:t>y </a:t>
            </a:r>
            <a:r>
              <a:rPr sz="3000" spc="30" dirty="0"/>
              <a:t>Video</a:t>
            </a:r>
            <a:r>
              <a:rPr sz="3000" spc="525" dirty="0"/>
              <a:t> </a:t>
            </a:r>
            <a:r>
              <a:rPr sz="3000" spc="85" dirty="0"/>
              <a:t>Chatdisponibles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1524000" y="1274063"/>
            <a:ext cx="6080125" cy="3815079"/>
            <a:chOff x="1524000" y="1274063"/>
            <a:chExt cx="6080125" cy="3815079"/>
          </a:xfrm>
        </p:grpSpPr>
        <p:sp>
          <p:nvSpPr>
            <p:cNvPr id="5" name="object 5"/>
            <p:cNvSpPr/>
            <p:nvPr/>
          </p:nvSpPr>
          <p:spPr>
            <a:xfrm>
              <a:off x="1524000" y="1274063"/>
              <a:ext cx="6079997" cy="3814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780" y="2474594"/>
              <a:ext cx="990600" cy="685800"/>
            </a:xfrm>
            <a:custGeom>
              <a:avLst/>
              <a:gdLst/>
              <a:ahLst/>
              <a:cxnLst/>
              <a:rect l="l" t="t" r="r" b="b"/>
              <a:pathLst>
                <a:path w="990600" h="685800">
                  <a:moveTo>
                    <a:pt x="0" y="342900"/>
                  </a:moveTo>
                  <a:lnTo>
                    <a:pt x="3332" y="302909"/>
                  </a:lnTo>
                  <a:lnTo>
                    <a:pt x="13081" y="264274"/>
                  </a:lnTo>
                  <a:lnTo>
                    <a:pt x="28875" y="227252"/>
                  </a:lnTo>
                  <a:lnTo>
                    <a:pt x="50343" y="192099"/>
                  </a:lnTo>
                  <a:lnTo>
                    <a:pt x="77112" y="159073"/>
                  </a:lnTo>
                  <a:lnTo>
                    <a:pt x="108812" y="128431"/>
                  </a:lnTo>
                  <a:lnTo>
                    <a:pt x="145070" y="100431"/>
                  </a:lnTo>
                  <a:lnTo>
                    <a:pt x="185515" y="75330"/>
                  </a:lnTo>
                  <a:lnTo>
                    <a:pt x="229776" y="53384"/>
                  </a:lnTo>
                  <a:lnTo>
                    <a:pt x="277480" y="34852"/>
                  </a:lnTo>
                  <a:lnTo>
                    <a:pt x="328256" y="19990"/>
                  </a:lnTo>
                  <a:lnTo>
                    <a:pt x="381732" y="9056"/>
                  </a:lnTo>
                  <a:lnTo>
                    <a:pt x="437537" y="2306"/>
                  </a:lnTo>
                  <a:lnTo>
                    <a:pt x="495300" y="0"/>
                  </a:lnTo>
                  <a:lnTo>
                    <a:pt x="553062" y="2306"/>
                  </a:lnTo>
                  <a:lnTo>
                    <a:pt x="608867" y="9056"/>
                  </a:lnTo>
                  <a:lnTo>
                    <a:pt x="662343" y="19990"/>
                  </a:lnTo>
                  <a:lnTo>
                    <a:pt x="713119" y="34852"/>
                  </a:lnTo>
                  <a:lnTo>
                    <a:pt x="760823" y="53384"/>
                  </a:lnTo>
                  <a:lnTo>
                    <a:pt x="805084" y="75330"/>
                  </a:lnTo>
                  <a:lnTo>
                    <a:pt x="845529" y="100431"/>
                  </a:lnTo>
                  <a:lnTo>
                    <a:pt x="881787" y="128431"/>
                  </a:lnTo>
                  <a:lnTo>
                    <a:pt x="913487" y="159073"/>
                  </a:lnTo>
                  <a:lnTo>
                    <a:pt x="940256" y="192099"/>
                  </a:lnTo>
                  <a:lnTo>
                    <a:pt x="961724" y="227252"/>
                  </a:lnTo>
                  <a:lnTo>
                    <a:pt x="977518" y="264274"/>
                  </a:lnTo>
                  <a:lnTo>
                    <a:pt x="987267" y="302909"/>
                  </a:lnTo>
                  <a:lnTo>
                    <a:pt x="990600" y="342900"/>
                  </a:lnTo>
                  <a:lnTo>
                    <a:pt x="987267" y="382890"/>
                  </a:lnTo>
                  <a:lnTo>
                    <a:pt x="977518" y="421525"/>
                  </a:lnTo>
                  <a:lnTo>
                    <a:pt x="961724" y="458547"/>
                  </a:lnTo>
                  <a:lnTo>
                    <a:pt x="940256" y="493700"/>
                  </a:lnTo>
                  <a:lnTo>
                    <a:pt x="913487" y="526726"/>
                  </a:lnTo>
                  <a:lnTo>
                    <a:pt x="881787" y="557368"/>
                  </a:lnTo>
                  <a:lnTo>
                    <a:pt x="845529" y="585368"/>
                  </a:lnTo>
                  <a:lnTo>
                    <a:pt x="805084" y="610469"/>
                  </a:lnTo>
                  <a:lnTo>
                    <a:pt x="760823" y="632415"/>
                  </a:lnTo>
                  <a:lnTo>
                    <a:pt x="713119" y="650947"/>
                  </a:lnTo>
                  <a:lnTo>
                    <a:pt x="662343" y="665809"/>
                  </a:lnTo>
                  <a:lnTo>
                    <a:pt x="608867" y="676743"/>
                  </a:lnTo>
                  <a:lnTo>
                    <a:pt x="553062" y="683493"/>
                  </a:lnTo>
                  <a:lnTo>
                    <a:pt x="495300" y="685800"/>
                  </a:lnTo>
                  <a:lnTo>
                    <a:pt x="437537" y="683493"/>
                  </a:lnTo>
                  <a:lnTo>
                    <a:pt x="381732" y="676743"/>
                  </a:lnTo>
                  <a:lnTo>
                    <a:pt x="328256" y="665809"/>
                  </a:lnTo>
                  <a:lnTo>
                    <a:pt x="277480" y="650947"/>
                  </a:lnTo>
                  <a:lnTo>
                    <a:pt x="229776" y="632415"/>
                  </a:lnTo>
                  <a:lnTo>
                    <a:pt x="185515" y="610469"/>
                  </a:lnTo>
                  <a:lnTo>
                    <a:pt x="145070" y="585368"/>
                  </a:lnTo>
                  <a:lnTo>
                    <a:pt x="108812" y="557368"/>
                  </a:lnTo>
                  <a:lnTo>
                    <a:pt x="77112" y="526726"/>
                  </a:lnTo>
                  <a:lnTo>
                    <a:pt x="50343" y="493700"/>
                  </a:lnTo>
                  <a:lnTo>
                    <a:pt x="28875" y="458547"/>
                  </a:lnTo>
                  <a:lnTo>
                    <a:pt x="13081" y="421525"/>
                  </a:lnTo>
                  <a:lnTo>
                    <a:pt x="3332" y="382890"/>
                  </a:lnTo>
                  <a:lnTo>
                    <a:pt x="0" y="342900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44482"/>
            <a:ext cx="617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Comunicación </a:t>
            </a:r>
            <a:r>
              <a:rPr spc="75" dirty="0"/>
              <a:t>fuera </a:t>
            </a:r>
            <a:r>
              <a:rPr spc="15" dirty="0"/>
              <a:t>de</a:t>
            </a:r>
            <a:r>
              <a:rPr spc="-30" dirty="0"/>
              <a:t> </a:t>
            </a:r>
            <a:r>
              <a:rPr spc="145" dirty="0"/>
              <a:t>línea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4000" y="1253489"/>
            <a:ext cx="6080125" cy="3815079"/>
            <a:chOff x="1524000" y="1253489"/>
            <a:chExt cx="6080125" cy="3815079"/>
          </a:xfrm>
        </p:grpSpPr>
        <p:sp>
          <p:nvSpPr>
            <p:cNvPr id="5" name="object 5"/>
            <p:cNvSpPr/>
            <p:nvPr/>
          </p:nvSpPr>
          <p:spPr>
            <a:xfrm>
              <a:off x="1524000" y="1253489"/>
              <a:ext cx="6079997" cy="3814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5381" y="4000119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342899"/>
                  </a:moveTo>
                  <a:lnTo>
                    <a:pt x="11610" y="273792"/>
                  </a:lnTo>
                  <a:lnTo>
                    <a:pt x="44910" y="209426"/>
                  </a:lnTo>
                  <a:lnTo>
                    <a:pt x="68976" y="179451"/>
                  </a:lnTo>
                  <a:lnTo>
                    <a:pt x="97602" y="151179"/>
                  </a:lnTo>
                  <a:lnTo>
                    <a:pt x="130502" y="124782"/>
                  </a:lnTo>
                  <a:lnTo>
                    <a:pt x="167387" y="100431"/>
                  </a:lnTo>
                  <a:lnTo>
                    <a:pt x="207971" y="78300"/>
                  </a:lnTo>
                  <a:lnTo>
                    <a:pt x="251967" y="58560"/>
                  </a:lnTo>
                  <a:lnTo>
                    <a:pt x="299088" y="41385"/>
                  </a:lnTo>
                  <a:lnTo>
                    <a:pt x="349045" y="26946"/>
                  </a:lnTo>
                  <a:lnTo>
                    <a:pt x="401552" y="15415"/>
                  </a:lnTo>
                  <a:lnTo>
                    <a:pt x="456322" y="6966"/>
                  </a:lnTo>
                  <a:lnTo>
                    <a:pt x="513067" y="1770"/>
                  </a:lnTo>
                  <a:lnTo>
                    <a:pt x="571500" y="0"/>
                  </a:lnTo>
                  <a:lnTo>
                    <a:pt x="629932" y="1770"/>
                  </a:lnTo>
                  <a:lnTo>
                    <a:pt x="686677" y="6966"/>
                  </a:lnTo>
                  <a:lnTo>
                    <a:pt x="741447" y="15415"/>
                  </a:lnTo>
                  <a:lnTo>
                    <a:pt x="793954" y="26946"/>
                  </a:lnTo>
                  <a:lnTo>
                    <a:pt x="843911" y="41385"/>
                  </a:lnTo>
                  <a:lnTo>
                    <a:pt x="891032" y="58560"/>
                  </a:lnTo>
                  <a:lnTo>
                    <a:pt x="935028" y="78300"/>
                  </a:lnTo>
                  <a:lnTo>
                    <a:pt x="975612" y="100431"/>
                  </a:lnTo>
                  <a:lnTo>
                    <a:pt x="1012497" y="124782"/>
                  </a:lnTo>
                  <a:lnTo>
                    <a:pt x="1045397" y="151179"/>
                  </a:lnTo>
                  <a:lnTo>
                    <a:pt x="1074023" y="179451"/>
                  </a:lnTo>
                  <a:lnTo>
                    <a:pt x="1098089" y="209426"/>
                  </a:lnTo>
                  <a:lnTo>
                    <a:pt x="1131389" y="273792"/>
                  </a:lnTo>
                  <a:lnTo>
                    <a:pt x="1143000" y="342899"/>
                  </a:lnTo>
                  <a:lnTo>
                    <a:pt x="1140049" y="377960"/>
                  </a:lnTo>
                  <a:lnTo>
                    <a:pt x="1117306" y="444869"/>
                  </a:lnTo>
                  <a:lnTo>
                    <a:pt x="1074023" y="506348"/>
                  </a:lnTo>
                  <a:lnTo>
                    <a:pt x="1045397" y="534620"/>
                  </a:lnTo>
                  <a:lnTo>
                    <a:pt x="1012497" y="561017"/>
                  </a:lnTo>
                  <a:lnTo>
                    <a:pt x="975612" y="585368"/>
                  </a:lnTo>
                  <a:lnTo>
                    <a:pt x="935028" y="607499"/>
                  </a:lnTo>
                  <a:lnTo>
                    <a:pt x="891032" y="627239"/>
                  </a:lnTo>
                  <a:lnTo>
                    <a:pt x="843911" y="644414"/>
                  </a:lnTo>
                  <a:lnTo>
                    <a:pt x="793954" y="658853"/>
                  </a:lnTo>
                  <a:lnTo>
                    <a:pt x="741447" y="670384"/>
                  </a:lnTo>
                  <a:lnTo>
                    <a:pt x="686677" y="678833"/>
                  </a:lnTo>
                  <a:lnTo>
                    <a:pt x="629932" y="684029"/>
                  </a:lnTo>
                  <a:lnTo>
                    <a:pt x="571500" y="685799"/>
                  </a:lnTo>
                  <a:lnTo>
                    <a:pt x="513067" y="684029"/>
                  </a:lnTo>
                  <a:lnTo>
                    <a:pt x="456322" y="678833"/>
                  </a:lnTo>
                  <a:lnTo>
                    <a:pt x="401552" y="670384"/>
                  </a:lnTo>
                  <a:lnTo>
                    <a:pt x="349045" y="658853"/>
                  </a:lnTo>
                  <a:lnTo>
                    <a:pt x="299088" y="644414"/>
                  </a:lnTo>
                  <a:lnTo>
                    <a:pt x="251967" y="627239"/>
                  </a:lnTo>
                  <a:lnTo>
                    <a:pt x="207971" y="607499"/>
                  </a:lnTo>
                  <a:lnTo>
                    <a:pt x="167387" y="585368"/>
                  </a:lnTo>
                  <a:lnTo>
                    <a:pt x="130502" y="561017"/>
                  </a:lnTo>
                  <a:lnTo>
                    <a:pt x="97602" y="534620"/>
                  </a:lnTo>
                  <a:lnTo>
                    <a:pt x="68976" y="506348"/>
                  </a:lnTo>
                  <a:lnTo>
                    <a:pt x="44910" y="476373"/>
                  </a:lnTo>
                  <a:lnTo>
                    <a:pt x="11610" y="412007"/>
                  </a:lnTo>
                  <a:lnTo>
                    <a:pt x="0" y="342899"/>
                  </a:lnTo>
                  <a:close/>
                </a:path>
              </a:pathLst>
            </a:custGeom>
            <a:ln w="1295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178" y="159024"/>
            <a:ext cx="7519670" cy="1005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0"/>
              </a:spcBef>
              <a:tabLst>
                <a:tab pos="6953250" algn="l"/>
              </a:tabLst>
            </a:pPr>
            <a:r>
              <a:rPr sz="3200" spc="75" dirty="0"/>
              <a:t>Cuen</a:t>
            </a:r>
            <a:r>
              <a:rPr sz="3200" spc="80" dirty="0"/>
              <a:t>t</a:t>
            </a:r>
            <a:r>
              <a:rPr sz="3200" spc="85" dirty="0"/>
              <a:t>a</a:t>
            </a:r>
            <a:r>
              <a:rPr sz="3200" spc="-5" dirty="0"/>
              <a:t>s</a:t>
            </a:r>
            <a:r>
              <a:rPr sz="3200" spc="195" dirty="0"/>
              <a:t> </a:t>
            </a:r>
            <a:r>
              <a:rPr sz="3200" spc="55" dirty="0"/>
              <a:t>Co</a:t>
            </a:r>
            <a:r>
              <a:rPr sz="3200" spc="50" dirty="0"/>
              <a:t>ne</a:t>
            </a:r>
            <a:r>
              <a:rPr sz="3200" spc="55" dirty="0"/>
              <a:t>xED/Cra</a:t>
            </a:r>
            <a:r>
              <a:rPr sz="3200" spc="50" dirty="0"/>
              <a:t>n</a:t>
            </a:r>
            <a:r>
              <a:rPr sz="3200" spc="55" dirty="0"/>
              <a:t>i</a:t>
            </a:r>
            <a:r>
              <a:rPr sz="3200" spc="50" dirty="0"/>
              <a:t>u</a:t>
            </a:r>
            <a:r>
              <a:rPr sz="3200" spc="-5" dirty="0"/>
              <a:t>m</a:t>
            </a:r>
            <a:r>
              <a:rPr sz="3200" spc="140" dirty="0"/>
              <a:t> </a:t>
            </a:r>
            <a:r>
              <a:rPr sz="3200" spc="10" dirty="0"/>
              <a:t>C</a:t>
            </a:r>
            <a:r>
              <a:rPr sz="3200" spc="15" dirty="0"/>
              <a:t>a</a:t>
            </a:r>
            <a:r>
              <a:rPr sz="3200" spc="10" dirty="0"/>
              <a:t>f</a:t>
            </a:r>
            <a:r>
              <a:rPr sz="3200" spc="-5" dirty="0"/>
              <a:t>e</a:t>
            </a:r>
            <a:r>
              <a:rPr sz="3200" spc="55" dirty="0"/>
              <a:t> </a:t>
            </a:r>
            <a:r>
              <a:rPr sz="3200" spc="25" dirty="0"/>
              <a:t>d</a:t>
            </a:r>
            <a:r>
              <a:rPr sz="3200" spc="-5" dirty="0"/>
              <a:t>e</a:t>
            </a:r>
            <a:r>
              <a:rPr sz="3200" dirty="0"/>
              <a:t>	</a:t>
            </a:r>
            <a:r>
              <a:rPr sz="3200" u="heavy" spc="100" dirty="0">
                <a:uFill>
                  <a:solidFill>
                    <a:srgbClr val="039BE3"/>
                  </a:solidFill>
                </a:uFill>
              </a:rPr>
              <a:t>los </a:t>
            </a:r>
            <a:r>
              <a:rPr sz="3200" spc="100" dirty="0"/>
              <a:t> </a:t>
            </a:r>
            <a:r>
              <a:rPr sz="3200" spc="114" dirty="0"/>
              <a:t>miembros </a:t>
            </a:r>
            <a:r>
              <a:rPr sz="3200" spc="25" dirty="0"/>
              <a:t>del </a:t>
            </a:r>
            <a:r>
              <a:rPr sz="3200" spc="-15" dirty="0"/>
              <a:t>Financial </a:t>
            </a:r>
            <a:r>
              <a:rPr sz="3200" spc="-10" dirty="0"/>
              <a:t>Aid</a:t>
            </a:r>
            <a:r>
              <a:rPr sz="3200" spc="-150" dirty="0"/>
              <a:t> </a:t>
            </a:r>
            <a:r>
              <a:rPr sz="3200" spc="120" dirty="0"/>
              <a:t>personal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38200" y="1144524"/>
            <a:ext cx="7756397" cy="395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178" y="159024"/>
            <a:ext cx="7519670" cy="1005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0"/>
              </a:spcBef>
              <a:tabLst>
                <a:tab pos="6953250" algn="l"/>
              </a:tabLst>
            </a:pPr>
            <a:r>
              <a:rPr sz="3200" spc="75" dirty="0"/>
              <a:t>Cuen</a:t>
            </a:r>
            <a:r>
              <a:rPr sz="3200" spc="80" dirty="0"/>
              <a:t>t</a:t>
            </a:r>
            <a:r>
              <a:rPr sz="3200" spc="85" dirty="0"/>
              <a:t>a</a:t>
            </a:r>
            <a:r>
              <a:rPr sz="3200" spc="-5" dirty="0"/>
              <a:t>s</a:t>
            </a:r>
            <a:r>
              <a:rPr sz="3200" spc="195" dirty="0"/>
              <a:t> </a:t>
            </a:r>
            <a:r>
              <a:rPr sz="3200" spc="55" dirty="0"/>
              <a:t>Co</a:t>
            </a:r>
            <a:r>
              <a:rPr sz="3200" spc="50" dirty="0"/>
              <a:t>ne</a:t>
            </a:r>
            <a:r>
              <a:rPr sz="3200" spc="55" dirty="0"/>
              <a:t>xED/Cra</a:t>
            </a:r>
            <a:r>
              <a:rPr sz="3200" spc="50" dirty="0"/>
              <a:t>n</a:t>
            </a:r>
            <a:r>
              <a:rPr sz="3200" spc="55" dirty="0"/>
              <a:t>i</a:t>
            </a:r>
            <a:r>
              <a:rPr sz="3200" spc="50" dirty="0"/>
              <a:t>u</a:t>
            </a:r>
            <a:r>
              <a:rPr sz="3200" spc="-5" dirty="0"/>
              <a:t>m</a:t>
            </a:r>
            <a:r>
              <a:rPr sz="3200" spc="140" dirty="0"/>
              <a:t> </a:t>
            </a:r>
            <a:r>
              <a:rPr sz="3200" spc="10" dirty="0"/>
              <a:t>C</a:t>
            </a:r>
            <a:r>
              <a:rPr sz="3200" spc="15" dirty="0"/>
              <a:t>a</a:t>
            </a:r>
            <a:r>
              <a:rPr sz="3200" spc="10" dirty="0"/>
              <a:t>f</a:t>
            </a:r>
            <a:r>
              <a:rPr sz="3200" spc="-5" dirty="0"/>
              <a:t>e</a:t>
            </a:r>
            <a:r>
              <a:rPr sz="3200" spc="55" dirty="0"/>
              <a:t> </a:t>
            </a:r>
            <a:r>
              <a:rPr sz="3200" spc="25" dirty="0"/>
              <a:t>d</a:t>
            </a:r>
            <a:r>
              <a:rPr sz="3200" spc="-5" dirty="0"/>
              <a:t>e</a:t>
            </a:r>
            <a:r>
              <a:rPr sz="3200" dirty="0"/>
              <a:t>	</a:t>
            </a:r>
            <a:r>
              <a:rPr sz="3200" u="heavy" spc="100" dirty="0">
                <a:uFill>
                  <a:solidFill>
                    <a:srgbClr val="039BE3"/>
                  </a:solidFill>
                </a:uFill>
              </a:rPr>
              <a:t>los </a:t>
            </a:r>
            <a:r>
              <a:rPr sz="3200" spc="100" dirty="0"/>
              <a:t> </a:t>
            </a:r>
            <a:r>
              <a:rPr sz="3200" spc="114" dirty="0"/>
              <a:t>miembros </a:t>
            </a:r>
            <a:r>
              <a:rPr sz="3200" spc="25" dirty="0"/>
              <a:t>del </a:t>
            </a:r>
            <a:r>
              <a:rPr sz="3200" spc="-15" dirty="0"/>
              <a:t>Financial </a:t>
            </a:r>
            <a:r>
              <a:rPr sz="3200" spc="-10" dirty="0"/>
              <a:t>Aid</a:t>
            </a:r>
            <a:r>
              <a:rPr sz="3200" spc="-150" dirty="0"/>
              <a:t> </a:t>
            </a:r>
            <a:r>
              <a:rPr sz="3200" spc="120" dirty="0"/>
              <a:t>personal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85800" y="1129283"/>
            <a:ext cx="7658099" cy="3931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318313"/>
            <a:ext cx="4542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/>
              <a:t>Sitio </a:t>
            </a:r>
            <a:r>
              <a:rPr sz="3000" spc="55" dirty="0"/>
              <a:t>web </a:t>
            </a:r>
            <a:r>
              <a:rPr sz="3000" spc="10" dirty="0"/>
              <a:t>de </a:t>
            </a:r>
            <a:r>
              <a:rPr sz="3000" spc="-65" dirty="0"/>
              <a:t>LAMC</a:t>
            </a:r>
            <a:r>
              <a:rPr sz="3000" spc="-170" dirty="0"/>
              <a:t> </a:t>
            </a:r>
            <a:r>
              <a:rPr sz="3000" spc="25" dirty="0"/>
              <a:t>Home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291537" y="769237"/>
            <a:ext cx="251396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i="1" spc="204" dirty="0">
                <a:solidFill>
                  <a:srgbClr val="FFFFFF"/>
                </a:solidFill>
                <a:latin typeface="Palatino Linotype"/>
                <a:cs typeface="Palatino Linotype"/>
              </a:rPr>
              <a:t>lamission.edu</a:t>
            </a:r>
            <a:endParaRPr sz="30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858" y="1434084"/>
            <a:ext cx="8313419" cy="3190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44482"/>
            <a:ext cx="636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Cómo </a:t>
            </a:r>
            <a:r>
              <a:rPr spc="140" dirty="0"/>
              <a:t>acceder </a:t>
            </a:r>
            <a:r>
              <a:rPr spc="65" dirty="0"/>
              <a:t>al portal </a:t>
            </a:r>
            <a:r>
              <a:rPr spc="15" dirty="0"/>
              <a:t>de</a:t>
            </a:r>
            <a:r>
              <a:rPr spc="-20" dirty="0"/>
              <a:t> </a:t>
            </a:r>
            <a:r>
              <a:rPr spc="140" dirty="0"/>
              <a:t>SIS</a:t>
            </a:r>
          </a:p>
        </p:txBody>
      </p:sp>
      <p:sp>
        <p:nvSpPr>
          <p:cNvPr id="4" name="object 4"/>
          <p:cNvSpPr/>
          <p:nvPr/>
        </p:nvSpPr>
        <p:spPr>
          <a:xfrm>
            <a:off x="387858" y="1489710"/>
            <a:ext cx="8368283" cy="307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155792"/>
            <a:ext cx="7879080" cy="9969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pc="90" dirty="0"/>
              <a:t>Inicio </a:t>
            </a:r>
            <a:r>
              <a:rPr spc="15" dirty="0"/>
              <a:t>de </a:t>
            </a:r>
            <a:r>
              <a:rPr spc="135" dirty="0"/>
              <a:t>sesión </a:t>
            </a:r>
            <a:r>
              <a:rPr spc="95" dirty="0"/>
              <a:t>en </a:t>
            </a:r>
            <a:r>
              <a:rPr spc="90" dirty="0"/>
              <a:t>SIS</a:t>
            </a:r>
            <a:r>
              <a:rPr spc="254" dirty="0"/>
              <a:t> </a:t>
            </a:r>
            <a:r>
              <a:rPr spc="90" dirty="0"/>
              <a:t>Portal</a:t>
            </a:r>
          </a:p>
          <a:p>
            <a:pPr marL="304165">
              <a:lnSpc>
                <a:spcPct val="100000"/>
              </a:lnSpc>
              <a:spcBef>
                <a:spcPts val="180"/>
              </a:spcBef>
            </a:pPr>
            <a:r>
              <a:rPr sz="2400" spc="55" dirty="0"/>
              <a:t>número </a:t>
            </a:r>
            <a:r>
              <a:rPr sz="2400" spc="5" dirty="0"/>
              <a:t>de </a:t>
            </a:r>
            <a:r>
              <a:rPr sz="2400" spc="70" dirty="0"/>
              <a:t>identiﬁcación </a:t>
            </a:r>
            <a:r>
              <a:rPr sz="2400" spc="15" dirty="0"/>
              <a:t>del </a:t>
            </a:r>
            <a:r>
              <a:rPr sz="2400" spc="60" dirty="0"/>
              <a:t>estudiante </a:t>
            </a:r>
            <a:r>
              <a:rPr sz="2400" dirty="0"/>
              <a:t>y</a:t>
            </a:r>
            <a:r>
              <a:rPr sz="2400" spc="114" dirty="0"/>
              <a:t> </a:t>
            </a:r>
            <a:r>
              <a:rPr sz="2400" spc="95" dirty="0"/>
              <a:t>contraseña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9673" y="1489710"/>
            <a:ext cx="8316467" cy="307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767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Cómo </a:t>
            </a:r>
            <a:r>
              <a:rPr sz="3000" spc="125" dirty="0"/>
              <a:t>conectarse </a:t>
            </a:r>
            <a:r>
              <a:rPr sz="3000" spc="105" dirty="0"/>
              <a:t>con </a:t>
            </a:r>
            <a:r>
              <a:rPr sz="3000" spc="80" dirty="0"/>
              <a:t>nosotros en  </a:t>
            </a:r>
            <a:r>
              <a:rPr sz="3000" u="heavy" spc="40" dirty="0">
                <a:uFill>
                  <a:solidFill>
                    <a:srgbClr val="039BE3"/>
                  </a:solidFill>
                </a:uFill>
              </a:rPr>
              <a:t>Co</a:t>
            </a:r>
            <a:r>
              <a:rPr sz="3000" spc="40" dirty="0"/>
              <a:t>nexED/Cranium</a:t>
            </a:r>
            <a:r>
              <a:rPr sz="3000" spc="60" dirty="0"/>
              <a:t> </a:t>
            </a:r>
            <a:r>
              <a:rPr sz="3000" spc="10" dirty="0"/>
              <a:t>Cafe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387858" y="1489710"/>
            <a:ext cx="8368283" cy="307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44482"/>
            <a:ext cx="708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Acceso </a:t>
            </a:r>
            <a:r>
              <a:rPr dirty="0"/>
              <a:t>a </a:t>
            </a:r>
            <a:r>
              <a:rPr spc="50" dirty="0"/>
              <a:t>ConexED/Cranium</a:t>
            </a:r>
            <a:r>
              <a:rPr spc="-710" dirty="0"/>
              <a:t> </a:t>
            </a:r>
            <a:r>
              <a:rPr spc="15" dirty="0"/>
              <a:t>Cafe</a:t>
            </a:r>
          </a:p>
        </p:txBody>
      </p:sp>
      <p:sp>
        <p:nvSpPr>
          <p:cNvPr id="4" name="object 4"/>
          <p:cNvSpPr/>
          <p:nvPr/>
        </p:nvSpPr>
        <p:spPr>
          <a:xfrm>
            <a:off x="464058" y="1489710"/>
            <a:ext cx="8292083" cy="307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37967"/>
            <a:ext cx="667829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0" dirty="0"/>
              <a:t>Seleccionar </a:t>
            </a:r>
            <a:r>
              <a:rPr spc="35" dirty="0"/>
              <a:t>logotipo </a:t>
            </a:r>
            <a:r>
              <a:rPr spc="15" dirty="0"/>
              <a:t>de</a:t>
            </a:r>
            <a:r>
              <a:rPr spc="-45" dirty="0"/>
              <a:t> </a:t>
            </a:r>
            <a:r>
              <a:rPr sz="3650" i="1" spc="215" dirty="0">
                <a:latin typeface="Palatino Linotype"/>
                <a:cs typeface="Palatino Linotype"/>
              </a:rPr>
              <a:t>Canvas</a:t>
            </a:r>
            <a:endParaRPr sz="36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8" y="1489710"/>
            <a:ext cx="8368283" cy="307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50"/>
              </a:spcBef>
            </a:pPr>
            <a:r>
              <a:rPr spc="55" dirty="0"/>
              <a:t>Acepte </a:t>
            </a:r>
            <a:r>
              <a:rPr spc="70" dirty="0"/>
              <a:t>los </a:t>
            </a:r>
            <a:r>
              <a:rPr spc="125" dirty="0"/>
              <a:t>Términos </a:t>
            </a:r>
            <a:r>
              <a:rPr spc="70" dirty="0"/>
              <a:t>para</a:t>
            </a:r>
            <a:r>
              <a:rPr dirty="0"/>
              <a:t> </a:t>
            </a:r>
            <a:r>
              <a:rPr spc="120" dirty="0"/>
              <a:t>usar  </a:t>
            </a:r>
            <a:r>
              <a:rPr u="heavy" spc="50" dirty="0">
                <a:uFill>
                  <a:solidFill>
                    <a:srgbClr val="039BE3"/>
                  </a:solidFill>
                </a:uFill>
              </a:rPr>
              <a:t>Co</a:t>
            </a:r>
            <a:r>
              <a:rPr spc="50" dirty="0"/>
              <a:t>nexED/Cranium</a:t>
            </a:r>
            <a:r>
              <a:rPr spc="55" dirty="0"/>
              <a:t> </a:t>
            </a:r>
            <a:r>
              <a:rPr spc="15" dirty="0"/>
              <a:t>Cafe</a:t>
            </a:r>
          </a:p>
        </p:txBody>
      </p:sp>
      <p:sp>
        <p:nvSpPr>
          <p:cNvPr id="3" name="object 3"/>
          <p:cNvSpPr/>
          <p:nvPr/>
        </p:nvSpPr>
        <p:spPr>
          <a:xfrm>
            <a:off x="387858" y="1525524"/>
            <a:ext cx="8368283" cy="3007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12603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83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178" y="444482"/>
            <a:ext cx="409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Autorizar </a:t>
            </a:r>
            <a:r>
              <a:rPr spc="55" dirty="0"/>
              <a:t>el</a:t>
            </a:r>
            <a:r>
              <a:rPr spc="-70" dirty="0"/>
              <a:t> </a:t>
            </a:r>
            <a:r>
              <a:rPr spc="200" dirty="0"/>
              <a:t>acceso</a:t>
            </a:r>
          </a:p>
        </p:txBody>
      </p:sp>
      <p:sp>
        <p:nvSpPr>
          <p:cNvPr id="4" name="object 4"/>
          <p:cNvSpPr/>
          <p:nvPr/>
        </p:nvSpPr>
        <p:spPr>
          <a:xfrm>
            <a:off x="439673" y="1525524"/>
            <a:ext cx="8316467" cy="3007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On-screen Show (16:9)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Palatino Linotype</vt:lpstr>
      <vt:lpstr>Trebuchet MS</vt:lpstr>
      <vt:lpstr>Office Theme</vt:lpstr>
      <vt:lpstr>Cranium Cafe Pasos</vt:lpstr>
      <vt:lpstr>Sitio web de LAMC Home</vt:lpstr>
      <vt:lpstr>Cómo acceder al portal de SIS</vt:lpstr>
      <vt:lpstr>Inicio de sesión en SIS Portal número de identiﬁcación del estudiante y contraseña</vt:lpstr>
      <vt:lpstr>Cómo conectarse con nosotros en  ConexED/Cranium Cafe</vt:lpstr>
      <vt:lpstr>Acceso a ConexED/Cranium Cafe</vt:lpstr>
      <vt:lpstr>Seleccionar logotipo de Canvas</vt:lpstr>
      <vt:lpstr>Acepte los Términos para usar  ConexED/Cranium Cafe</vt:lpstr>
      <vt:lpstr>Autorizar el acceso</vt:lpstr>
      <vt:lpstr>Buscar Financial Aid Counter</vt:lpstr>
      <vt:lpstr>Comunicación en línea Chat en Vivo y Video Chatdisponibles</vt:lpstr>
      <vt:lpstr>Comunicación fuera de línea</vt:lpstr>
      <vt:lpstr>Cuentas ConexED/Cranium Cafe de los  miembros del Financial Aid personal</vt:lpstr>
      <vt:lpstr>Cuentas ConexED/Cranium Cafe de los  miembros del Financial Aid personal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Cranium Cafe Pasos</dc:title>
  <cp:lastModifiedBy>Student</cp:lastModifiedBy>
  <cp:revision>1</cp:revision>
  <dcterms:created xsi:type="dcterms:W3CDTF">2020-12-08T23:52:04Z</dcterms:created>
  <dcterms:modified xsi:type="dcterms:W3CDTF">2020-12-09T00:01:23Z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Google</vt:lpwstr>
  </property>
  <property fmtid="{D5CDD505-2E9C-101B-9397-08002B2CF9AE}" pid="4" name="LastSaved">
    <vt:filetime>2020-12-08T00:00:00Z</vt:filetime>
  </property>
</Properties>
</file>